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93" r:id="rId17"/>
    <p:sldId id="295" r:id="rId18"/>
    <p:sldId id="291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F1831"/>
    <a:srgbClr val="2A706E"/>
    <a:srgbClr val="BFD3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576" y="10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61815AF7-61A9-4769-B5D3-12E24161C88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B773A3F-8CC9-4F7E-9DDB-A8806B52289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B3E0B24-7356-47FB-A805-6CDC4B2B0A7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6AF6CC5-CC66-488F-8310-A759ABDAB0D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658AC4-697D-4A5C-9F4E-FC1C309BBC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7030890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470425-8F38-4FD4-9EA6-E124D7BA5A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092543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3AC061-911B-4E91-8220-BAD51E467A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68E88E5-DC8E-4519-93F4-519781712B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754D9C-A2D5-4324-A6AD-633F1AB6E3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63B46-E986-4C0D-9855-52C6449A7A79}" type="datetime1">
              <a:rPr lang="en-US" smtClean="0"/>
              <a:t>5/17/2021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5A95FC-A9BF-45E2-998C-CE574E1C0C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05235F-D270-4227-BD3A-DFCA7ED549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EE3C0-AECF-4BFE-9A86-A7688F15E8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3308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092576-DACF-4EED-9A53-BA0E5AA10F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19FAE6F-70FE-436E-A51A-BB6A09A4CB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29745E-C894-4138-B07C-C4F5E2BDB8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FE493-9E90-461A-ADE9-20668334A250}" type="datetime1">
              <a:rPr lang="en-US" smtClean="0"/>
              <a:t>5/17/2021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509EAE-C246-4DDE-B32E-DC224257FD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F8B92D-FC55-4E43-A894-606E9B947F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EE3C0-AECF-4BFE-9A86-A7688F15E8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6185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892F48D-05C7-4D56-8CD8-02706579AA6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5C449CF-AF95-4642-9FBA-C48AEBFD50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8ADA62-4BE9-48A6-BCED-7A07749105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84DEA-DBD6-49EA-A29A-689DB6083C7D}" type="datetime1">
              <a:rPr lang="en-US" smtClean="0"/>
              <a:t>5/17/2021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5C5CA2-C38F-448F-9D45-931C90A041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C7854A-14BA-459E-9047-7487496240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EE3C0-AECF-4BFE-9A86-A7688F15E8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85868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EBF542-3417-4E31-A710-04E5B7C226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0E6F8B-3165-49FD-A032-A284A6BB10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C3070C-CCAF-405F-BEE5-078C7F8523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18305-1B18-4C84-A933-20E1792BE788}" type="datetime1">
              <a:rPr lang="en-US" smtClean="0"/>
              <a:t>5/17/2021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B90637-CEE7-4FD7-B15C-0160485A1B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0BF691-423E-4F90-8A5A-A9FF8047B6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EE3C0-AECF-4BFE-9A86-A7688F15E8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6281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6B4502-57AF-4DE5-9156-9208BCE6ED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EC1844-007C-4F81-8288-84D222FFCD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9445A1-B6D4-48F4-A03B-F3C08ADB7D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F928C-E3D0-41BF-A098-E8624D90B0D7}" type="datetime1">
              <a:rPr lang="en-US" smtClean="0"/>
              <a:t>5/17/2021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E19A97-5E3E-4B6D-AAB6-21E3F81EB4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701EE4-F501-43C3-A06A-46202101B4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EE3C0-AECF-4BFE-9A86-A7688F15E8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9991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64AC87-BBB3-445A-B39C-E8BE68BA4F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9957B7-1CA7-4209-990A-A778E6FE4B6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790B8E4-21DA-4855-B351-7EB4EFD3F0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5A2CFF7-529B-49C6-B7B8-A734178B27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1EF20-899D-4462-98B4-DD4E1A308375}" type="datetime1">
              <a:rPr lang="en-US" smtClean="0"/>
              <a:t>5/17/2021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4571AE-4F8C-422F-A54F-AB5B997A98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78BD71-38CB-4AE3-9906-8866FD72CE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EE3C0-AECF-4BFE-9A86-A7688F15E8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38914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84A64A-1983-4AE3-8B2B-3179B63B35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CFB671-40EC-404F-A5EF-5C0D2AF8EB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9178397-1532-4D1E-923B-5E2233FB9B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B6D5DFF-3034-40FB-B23D-D13C1CDC887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9613A74-BC22-4FF3-8150-A09359D9BB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26DCB14-9ACC-48B4-9F4F-94FA71AC76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F5764-171A-4717-81CC-2E8B906CAE4A}" type="datetime1">
              <a:rPr lang="en-US" smtClean="0"/>
              <a:t>5/17/2021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8DE4A9B-D508-4F82-B4DC-939D4BBC05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E8C287B-BF15-4C2E-ADC8-213581A192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EE3C0-AECF-4BFE-9A86-A7688F15E8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6362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07A66C-229A-4032-A278-99033473E6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ECA951E-6DF3-41F3-BC61-38D7F09A5E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7DA07-AA7A-47AB-9FDA-0CE594B1B2BD}" type="datetime1">
              <a:rPr lang="en-US" smtClean="0"/>
              <a:t>5/17/2021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77992B9-F35F-4BE1-9780-BE44442571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B568FEC-0AD9-407E-8B4A-BAD94E0A7A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EE3C0-AECF-4BFE-9A86-A7688F15E8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0437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9168DC6-CC09-454A-B463-8368BF3E77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AE9BA-9515-4AE9-96F4-50BCFF7AC804}" type="datetime1">
              <a:rPr lang="en-US" smtClean="0"/>
              <a:t>5/17/2021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D80F12C-B9D0-476E-9992-2802C4182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70FE07-C662-4903-B3D5-09B9F9FDE5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EE3C0-AECF-4BFE-9A86-A7688F15E8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2922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027A21-5E54-4B82-9B0E-4C23F99CA9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167024-7A4D-406E-BD19-4C4F501A65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E147C9A-5773-46C4-90CA-6850DF604A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DE30EF-4EA2-4C52-9F0F-24FE7155A4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03608-AAC4-4251-A58E-4F2F42D7A728}" type="datetime1">
              <a:rPr lang="en-US" smtClean="0"/>
              <a:t>5/17/2021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D21AA7E-6ED7-4EA4-A727-1385DDAC1B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7AD7F99-D573-4E9D-8DB1-92BF965739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EE3C0-AECF-4BFE-9A86-A7688F15E8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59671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8871DF-D343-4766-ADD3-42AF2CC34C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0F2D792-03CF-44FD-AF68-1909867A863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5A0DCDF-B0E0-458A-80AA-9D4A4E3304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92B441-E30A-481F-AA91-DD39491D03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FBE9B-2BA6-4BC0-8B78-B9AEA8A759E8}" type="datetime1">
              <a:rPr lang="en-US" smtClean="0"/>
              <a:t>5/17/2021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CC0E2D-CFC2-4A18-81AB-EEB395BAA4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6A42C31-4396-4842-8165-49E34569F0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EE3C0-AECF-4BFE-9A86-A7688F15E8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2771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73A1D9F-CC3C-48F5-9606-E52FE0CF4C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941FB0C-5144-4117-85E2-98AAF2CE6F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0C831A-7260-4528-B121-13AB42F5216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182E29-039C-46F6-874E-E84BA31ED3B1}" type="datetime1">
              <a:rPr lang="en-US" smtClean="0"/>
              <a:t>5/17/2021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29FC9E-7053-446B-94B3-46D903E8581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D2AE41-2598-4AAF-BDAD-1A35557D89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AEE3C0-AECF-4BFE-9A86-A7688F15E8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12691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156142-AFC7-40B3-81B5-72B3191BD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669461"/>
          </a:xfrm>
        </p:spPr>
        <p:txBody>
          <a:bodyPr>
            <a:normAutofit/>
          </a:bodyPr>
          <a:lstStyle/>
          <a:p>
            <a:br>
              <a:rPr lang="en-US" b="1" dirty="0"/>
            </a:br>
            <a:r>
              <a:rPr lang="en-US" b="1" dirty="0">
                <a:solidFill>
                  <a:srgbClr val="0F1831"/>
                </a:solidFill>
              </a:rPr>
              <a:t>Telework in a </a:t>
            </a:r>
            <a:br>
              <a:rPr lang="en-US" b="1" dirty="0">
                <a:solidFill>
                  <a:srgbClr val="0F1831"/>
                </a:solidFill>
              </a:rPr>
            </a:br>
            <a:r>
              <a:rPr lang="en-US" b="1" dirty="0">
                <a:solidFill>
                  <a:srgbClr val="0F1831"/>
                </a:solidFill>
              </a:rPr>
              <a:t>Post-Covid World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BE29B69-F80C-4491-A3CF-6507585741F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791824"/>
            <a:ext cx="9144000" cy="1465976"/>
          </a:xfrm>
          <a:ln>
            <a:noFill/>
          </a:ln>
        </p:spPr>
        <p:txBody>
          <a:bodyPr/>
          <a:lstStyle/>
          <a:p>
            <a:pPr algn="r"/>
            <a:r>
              <a:rPr lang="en-US" b="1" dirty="0">
                <a:solidFill>
                  <a:srgbClr val="BFD35F"/>
                </a:solidFill>
              </a:rPr>
              <a:t>_________________________________________________</a:t>
            </a:r>
          </a:p>
          <a:p>
            <a:pPr algn="r"/>
            <a:r>
              <a:rPr lang="en-US" b="1" dirty="0">
                <a:solidFill>
                  <a:srgbClr val="0F1831"/>
                </a:solidFill>
              </a:rPr>
              <a:t>Jason A. Heller </a:t>
            </a:r>
            <a:r>
              <a:rPr lang="en-US" b="1" dirty="0">
                <a:solidFill>
                  <a:srgbClr val="2A706E"/>
                </a:solidFill>
              </a:rPr>
              <a:t>|</a:t>
            </a:r>
            <a:r>
              <a:rPr lang="en-US" b="1" dirty="0"/>
              <a:t> </a:t>
            </a:r>
            <a:r>
              <a:rPr lang="en-US" b="1" dirty="0">
                <a:solidFill>
                  <a:srgbClr val="0F1831"/>
                </a:solidFill>
              </a:rPr>
              <a:t>Partner</a:t>
            </a:r>
          </a:p>
          <a:p>
            <a:pPr algn="r"/>
            <a:r>
              <a:rPr lang="en-US" sz="1800" dirty="0">
                <a:solidFill>
                  <a:srgbClr val="0F1831"/>
                </a:solidFill>
              </a:rPr>
              <a:t>O: (410) 870-4777, Ext. 101</a:t>
            </a:r>
            <a:r>
              <a:rPr lang="en-US" sz="1800" dirty="0"/>
              <a:t> </a:t>
            </a:r>
            <a:r>
              <a:rPr lang="en-US" sz="1800" b="1" dirty="0">
                <a:solidFill>
                  <a:srgbClr val="2A706E"/>
                </a:solidFill>
              </a:rPr>
              <a:t>|</a:t>
            </a:r>
            <a:r>
              <a:rPr lang="en-US" sz="1800" dirty="0"/>
              <a:t> </a:t>
            </a:r>
            <a:r>
              <a:rPr lang="en-US" sz="1800" dirty="0">
                <a:solidFill>
                  <a:srgbClr val="0F1831"/>
                </a:solidFill>
              </a:rPr>
              <a:t>jheller@thplawgroup.com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AF14870-0A47-4DEE-A334-4ABAE087E97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504888" cy="1783185"/>
          </a:xfrm>
          <a:prstGeom prst="rect">
            <a:avLst/>
          </a:prstGeom>
        </p:spPr>
      </p:pic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FBFF59-2118-4C81-8DAC-4673C7FDD3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800" dirty="0">
                <a:solidFill>
                  <a:srgbClr val="0F1831"/>
                </a:solidFill>
              </a:rPr>
              <a:t>© </a:t>
            </a:r>
            <a:r>
              <a:rPr lang="en-US" sz="800" dirty="0" err="1">
                <a:solidFill>
                  <a:srgbClr val="0F1831"/>
                </a:solidFill>
              </a:rPr>
              <a:t>Tarpine</a:t>
            </a:r>
            <a:r>
              <a:rPr lang="en-US" sz="800" dirty="0">
                <a:solidFill>
                  <a:srgbClr val="0F1831"/>
                </a:solidFill>
              </a:rPr>
              <a:t>, Heller &amp; Pendergrass, LLC</a:t>
            </a:r>
          </a:p>
        </p:txBody>
      </p:sp>
    </p:spTree>
    <p:extLst>
      <p:ext uri="{BB962C8B-B14F-4D97-AF65-F5344CB8AC3E}">
        <p14:creationId xmlns:p14="http://schemas.microsoft.com/office/powerpoint/2010/main" val="15693266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551ED2-4400-4E20-9C23-11370E7518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612965"/>
          </a:xfrm>
        </p:spPr>
        <p:txBody>
          <a:bodyPr>
            <a:noAutofit/>
          </a:bodyPr>
          <a:lstStyle/>
          <a:p>
            <a:pPr algn="ctr"/>
            <a:br>
              <a:rPr lang="en-US" altLang="en-US" b="1" dirty="0">
                <a:solidFill>
                  <a:srgbClr val="0F1831"/>
                </a:solidFill>
                <a:latin typeface="+mn-lt"/>
              </a:rPr>
            </a:br>
            <a:br>
              <a:rPr lang="en-US" altLang="en-US" b="1" dirty="0">
                <a:solidFill>
                  <a:srgbClr val="0F1831"/>
                </a:solidFill>
                <a:latin typeface="+mn-lt"/>
              </a:rPr>
            </a:br>
            <a:r>
              <a:rPr lang="en-US" altLang="en-US" b="1" dirty="0">
                <a:solidFill>
                  <a:srgbClr val="0F1831"/>
                </a:solidFill>
                <a:latin typeface="+mn-lt"/>
              </a:rPr>
              <a:t>Building a Remote Environment</a:t>
            </a:r>
            <a:endParaRPr lang="en-US" b="1" dirty="0">
              <a:solidFill>
                <a:srgbClr val="0F1831"/>
              </a:solidFill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5DCC4B-6DB3-401C-B1B9-4B5D3ECA52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78090"/>
            <a:ext cx="10515600" cy="4198873"/>
          </a:xfrm>
        </p:spPr>
        <p:txBody>
          <a:bodyPr/>
          <a:lstStyle/>
          <a:p>
            <a:pPr marR="0" lvl="2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</a:pPr>
            <a:endParaRPr lang="en-US" dirty="0">
              <a:solidFill>
                <a:srgbClr val="0F1831"/>
              </a:solidFill>
            </a:endParaRPr>
          </a:p>
          <a:p>
            <a:pPr marR="0" lvl="2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en-US" dirty="0">
                <a:solidFill>
                  <a:srgbClr val="0F1831"/>
                </a:solidFill>
              </a:rPr>
              <a:t>U</a:t>
            </a:r>
            <a:r>
              <a:rPr lang="en-US" sz="2300" dirty="0">
                <a:solidFill>
                  <a:srgbClr val="0F183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tilizing technology to create in-office camaraderie</a:t>
            </a:r>
          </a:p>
          <a:p>
            <a:pPr marL="1600200" marR="0" lvl="3" indent="-2286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300" dirty="0">
                <a:solidFill>
                  <a:srgbClr val="0F183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remote environment results in losing “water-cooler talk”</a:t>
            </a:r>
          </a:p>
          <a:p>
            <a:pPr marL="1600200" marR="0" lvl="3" indent="-2286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300" dirty="0">
                <a:solidFill>
                  <a:srgbClr val="0F183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Loss of in-office camaraderie</a:t>
            </a:r>
          </a:p>
          <a:p>
            <a:pPr marL="1600200" marR="0" lvl="3" indent="-2286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300" dirty="0">
                <a:solidFill>
                  <a:srgbClr val="0F183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Coordinate weekly/bi-weekly MS Teams video meetings to catch-up with colleagues</a:t>
            </a:r>
          </a:p>
          <a:p>
            <a:pPr marL="1600200" marR="0" lvl="3" indent="-22860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US" sz="2300" dirty="0">
                <a:solidFill>
                  <a:srgbClr val="0F183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Use “chat” feature of MS Teams for day-to-day banter</a:t>
            </a:r>
          </a:p>
          <a:p>
            <a:pPr marL="1600200" marR="0" lvl="3" indent="-22860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US" sz="2300" dirty="0">
                <a:solidFill>
                  <a:srgbClr val="0F183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Coordinate monthly or bi-monthly in-person outings (Covid19 pending)</a:t>
            </a:r>
            <a:endParaRPr lang="en-US" sz="2300" dirty="0">
              <a:solidFill>
                <a:srgbClr val="0F183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D813DA8-DCA8-4B4E-B21A-AFB50FFAB83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2771192" cy="1096930"/>
          </a:xfrm>
          <a:prstGeom prst="rect">
            <a:avLst/>
          </a:prstGeom>
        </p:spPr>
      </p:pic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A3CF1DF-BD53-4AE6-A67D-D887CA5883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4191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BC8E3B-6E03-45B6-AFBB-D88CF9B912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br>
              <a:rPr lang="en-US" b="1" dirty="0">
                <a:solidFill>
                  <a:srgbClr val="0F1831"/>
                </a:solidFill>
                <a:latin typeface="+mn-lt"/>
              </a:rPr>
            </a:br>
            <a:br>
              <a:rPr lang="en-US" b="1" dirty="0">
                <a:solidFill>
                  <a:srgbClr val="0F1831"/>
                </a:solidFill>
                <a:latin typeface="+mn-lt"/>
              </a:rPr>
            </a:br>
            <a:r>
              <a:rPr lang="en-US" b="1" dirty="0">
                <a:solidFill>
                  <a:srgbClr val="0F1831"/>
                </a:solidFill>
                <a:latin typeface="+mn-lt"/>
              </a:rPr>
              <a:t>Security/Protecting Private Data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4740DE-C7F6-4D6E-B8AC-745A846958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71395"/>
            <a:ext cx="10515600" cy="4105567"/>
          </a:xfrm>
        </p:spPr>
        <p:txBody>
          <a:bodyPr/>
          <a:lstStyle/>
          <a:p>
            <a:pPr marL="914400" marR="0" lvl="2" indent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dirty="0">
                <a:solidFill>
                  <a:srgbClr val="0F183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Embrace Security to Protect Sensitive Data</a:t>
            </a:r>
          </a:p>
          <a:p>
            <a:pPr marL="1600200" marR="0" lvl="3" indent="-2286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300" dirty="0">
                <a:solidFill>
                  <a:srgbClr val="0F183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Access to sensitive medical data and personal data must remain private and encrypted/secure</a:t>
            </a:r>
          </a:p>
          <a:p>
            <a:pPr marL="914400" marR="0" lvl="2" indent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dirty="0">
                <a:solidFill>
                  <a:srgbClr val="0F183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Terminal Server</a:t>
            </a:r>
          </a:p>
          <a:p>
            <a:pPr marL="1600200" marR="0" lvl="3" indent="-22860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US" sz="2300" dirty="0">
                <a:solidFill>
                  <a:srgbClr val="0F183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Must utilize a secure, isolated, and segregated network. Should not be shared with any other organizations</a:t>
            </a:r>
          </a:p>
          <a:p>
            <a:endParaRPr lang="en-US" altLang="en-US" dirty="0">
              <a:solidFill>
                <a:srgbClr val="0F1831"/>
              </a:solidFill>
            </a:endParaRPr>
          </a:p>
          <a:p>
            <a:endParaRPr lang="en-US" altLang="en-US" dirty="0">
              <a:solidFill>
                <a:srgbClr val="0F1831"/>
              </a:solidFill>
            </a:endParaRPr>
          </a:p>
          <a:p>
            <a:endParaRPr lang="en-US" dirty="0">
              <a:solidFill>
                <a:srgbClr val="0F1831"/>
              </a:solidFill>
            </a:endParaRP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451316E-C5CA-4D9C-8E4E-82CAE37B96A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2771192" cy="1096930"/>
          </a:xfrm>
          <a:prstGeom prst="rect">
            <a:avLst/>
          </a:prstGeom>
        </p:spPr>
      </p:pic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8B4184E-4B68-44DC-97A1-B0D62E9D90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1568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D65497-1A98-4572-8341-A626D56DAF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br>
              <a:rPr lang="en-US" altLang="en-US" b="1" dirty="0">
                <a:solidFill>
                  <a:srgbClr val="0F1831"/>
                </a:solidFill>
                <a:latin typeface="+mn-lt"/>
              </a:rPr>
            </a:br>
            <a:br>
              <a:rPr lang="en-US" altLang="en-US" b="1" dirty="0">
                <a:solidFill>
                  <a:srgbClr val="0F1831"/>
                </a:solidFill>
                <a:latin typeface="+mn-lt"/>
              </a:rPr>
            </a:br>
            <a:r>
              <a:rPr lang="en-US" b="1" dirty="0">
                <a:solidFill>
                  <a:srgbClr val="0F1831"/>
                </a:solidFill>
                <a:latin typeface="+mn-lt"/>
              </a:rPr>
              <a:t>Security/Protecting Private Data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87F588-5DA6-4109-BC73-1E376FEF7C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26105"/>
            <a:ext cx="10515600" cy="3850857"/>
          </a:xfrm>
        </p:spPr>
        <p:txBody>
          <a:bodyPr>
            <a:normAutofit fontScale="92500" lnSpcReduction="20000"/>
          </a:bodyPr>
          <a:lstStyle/>
          <a:p>
            <a:pPr marL="1143000" marR="0" lvl="2" indent="-2286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sz="2300" dirty="0">
                <a:solidFill>
                  <a:srgbClr val="0F183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Risk Protocols</a:t>
            </a:r>
          </a:p>
          <a:p>
            <a:pPr marL="1600200" marR="0" lvl="3" indent="-2286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300" dirty="0">
                <a:solidFill>
                  <a:srgbClr val="0F183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Create and rely on documented, formal security and privacy policies available to all employees</a:t>
            </a:r>
          </a:p>
          <a:p>
            <a:pPr marL="1600200" marR="0" lvl="3" indent="-2286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300" dirty="0">
                <a:solidFill>
                  <a:srgbClr val="0F183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Mandate that all work be performed within the terminal server and not a personal PC</a:t>
            </a:r>
          </a:p>
          <a:p>
            <a:pPr marL="1600200" marR="0" lvl="3" indent="-2286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300" dirty="0">
                <a:solidFill>
                  <a:srgbClr val="0F183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Provide security awareness training</a:t>
            </a:r>
          </a:p>
          <a:p>
            <a:pPr marL="1600200" marR="0" lvl="3" indent="-2286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300" dirty="0">
                <a:solidFill>
                  <a:srgbClr val="0F183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Consider annual security risk assessments</a:t>
            </a:r>
          </a:p>
          <a:p>
            <a:pPr marL="1600200" marR="0" lvl="3" indent="-2286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300" dirty="0">
                <a:solidFill>
                  <a:srgbClr val="0F183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Create and utilize a formally documented and tested security incident response plan</a:t>
            </a:r>
          </a:p>
          <a:p>
            <a:pPr marL="1600200" marR="0" lvl="3" indent="-2286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300" dirty="0">
                <a:solidFill>
                  <a:srgbClr val="0F183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Utilize multi-factor authentication utilizing more than one method of login</a:t>
            </a:r>
          </a:p>
          <a:p>
            <a:pPr marL="1600200" marR="0" lvl="3" indent="-22860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US" sz="2300" dirty="0">
                <a:solidFill>
                  <a:srgbClr val="0F183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Utilize network and application security controls that include network intrusion detection/prevention, firewalls, anti-malware, and anti-virus protection</a:t>
            </a: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CB479C8-DD98-4EAB-9442-7F7B330375A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2771192" cy="1096930"/>
          </a:xfrm>
          <a:prstGeom prst="rect">
            <a:avLst/>
          </a:prstGeom>
        </p:spPr>
      </p:pic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FE3217-E417-4771-8A5B-75C835889C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23885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8250C1-FA38-4BEC-AFCF-F49ADB0173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br>
              <a:rPr lang="en-US" altLang="en-US" b="1" dirty="0">
                <a:solidFill>
                  <a:srgbClr val="0F1831"/>
                </a:solidFill>
                <a:latin typeface="+mn-lt"/>
              </a:rPr>
            </a:br>
            <a:br>
              <a:rPr lang="en-US" altLang="en-US" b="1" dirty="0">
                <a:solidFill>
                  <a:srgbClr val="0F1831"/>
                </a:solidFill>
                <a:latin typeface="+mn-lt"/>
              </a:rPr>
            </a:br>
            <a:r>
              <a:rPr lang="en-US" altLang="en-US" b="1" dirty="0">
                <a:solidFill>
                  <a:srgbClr val="0F1831"/>
                </a:solidFill>
                <a:latin typeface="+mn-lt"/>
              </a:rPr>
              <a:t>Workers’ Compensation Risk Considerations</a:t>
            </a:r>
            <a:endParaRPr lang="en-US" b="1" dirty="0">
              <a:solidFill>
                <a:srgbClr val="0F1831"/>
              </a:solidFill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37686E-2F9E-4172-A375-51436DED86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87421"/>
            <a:ext cx="10515600" cy="4189542"/>
          </a:xfrm>
        </p:spPr>
        <p:txBody>
          <a:bodyPr>
            <a:normAutofit/>
          </a:bodyPr>
          <a:lstStyle/>
          <a:p>
            <a:pPr marL="742950" marR="0" lvl="1" indent="-28575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2300" dirty="0">
                <a:solidFill>
                  <a:srgbClr val="0F183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Checklist to go over a designated workstation and make sure it’s clear of hazards</a:t>
            </a:r>
          </a:p>
          <a:p>
            <a:pPr marL="742950" marR="0" lvl="1" indent="-28575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2300" dirty="0">
                <a:solidFill>
                  <a:srgbClr val="0F183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Ensure nobody else utilizes work property for non-work means, e.g. a teenager using a work computer to play video games, surf the internet, etc.</a:t>
            </a:r>
          </a:p>
          <a:p>
            <a:pPr marL="742950" marR="0" lvl="1" indent="-28575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2300" dirty="0">
                <a:solidFill>
                  <a:srgbClr val="0F183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Look at workers’ compensation and liability policies</a:t>
            </a:r>
          </a:p>
          <a:p>
            <a:pPr marL="1143000" marR="0" lvl="2" indent="-22860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"/>
            </a:pPr>
            <a:r>
              <a:rPr lang="en-US" sz="2300" dirty="0">
                <a:solidFill>
                  <a:srgbClr val="0F183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If you have employees who live in another state</a:t>
            </a:r>
            <a:r>
              <a:rPr lang="en-US" sz="2300">
                <a:solidFill>
                  <a:srgbClr val="0F183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/jurisdiction, </a:t>
            </a:r>
            <a:r>
              <a:rPr lang="en-US" sz="2300" dirty="0">
                <a:solidFill>
                  <a:srgbClr val="0F183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may need to expand policy coverage to those states for work from home employees.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58C3E27-CFCF-4ADD-AE89-C732D0E29BB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2771192" cy="1096930"/>
          </a:xfrm>
          <a:prstGeom prst="rect">
            <a:avLst/>
          </a:prstGeom>
        </p:spPr>
      </p:pic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D6D72D0-6F18-4ECD-BAB5-654EA52C46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48457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BF3E1C-68FE-4CF4-B390-D07DD99793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br>
              <a:rPr lang="en-US" altLang="en-US" b="1" dirty="0">
                <a:solidFill>
                  <a:srgbClr val="0F1831"/>
                </a:solidFill>
                <a:latin typeface="+mn-lt"/>
              </a:rPr>
            </a:br>
            <a:br>
              <a:rPr lang="en-US" altLang="en-US" b="1" dirty="0">
                <a:solidFill>
                  <a:srgbClr val="0F1831"/>
                </a:solidFill>
                <a:latin typeface="+mn-lt"/>
              </a:rPr>
            </a:br>
            <a:r>
              <a:rPr lang="en-US" altLang="en-US" b="1" dirty="0">
                <a:solidFill>
                  <a:srgbClr val="0F1831"/>
                </a:solidFill>
                <a:latin typeface="+mn-lt"/>
              </a:rPr>
              <a:t>Workers’ Compensation Risk Considerations</a:t>
            </a:r>
            <a:endParaRPr lang="en-US" b="1" dirty="0">
              <a:solidFill>
                <a:srgbClr val="0F1831"/>
              </a:solidFill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A14515-56FD-4D1C-8958-6220AE85AB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87421"/>
            <a:ext cx="10515600" cy="4189542"/>
          </a:xfrm>
        </p:spPr>
        <p:txBody>
          <a:bodyPr>
            <a:normAutofit/>
          </a:bodyPr>
          <a:lstStyle/>
          <a:p>
            <a:pPr marL="742950" marR="0" lvl="1" indent="-28575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2300" dirty="0">
                <a:solidFill>
                  <a:srgbClr val="0F183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</a:t>
            </a:r>
          </a:p>
          <a:p>
            <a:pPr marL="1143000" marR="0" lvl="2" indent="-2286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sz="2300" dirty="0">
                <a:solidFill>
                  <a:srgbClr val="0F183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 supervision of employees</a:t>
            </a:r>
          </a:p>
          <a:p>
            <a:pPr marL="1143000" marR="0" lvl="2" indent="-2286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sz="2300" dirty="0">
                <a:solidFill>
                  <a:srgbClr val="0F183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 security cameras to dispute work injuries</a:t>
            </a:r>
          </a:p>
          <a:p>
            <a:pPr marL="1143000" marR="0" lvl="2" indent="-2286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sz="2300" dirty="0">
                <a:solidFill>
                  <a:srgbClr val="0F183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Difficult to contest claims that occur at someone’s home</a:t>
            </a:r>
          </a:p>
          <a:p>
            <a:pPr marL="742950" marR="0" lvl="1" indent="-28575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2300" dirty="0">
                <a:solidFill>
                  <a:srgbClr val="0F183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Pros</a:t>
            </a:r>
          </a:p>
          <a:p>
            <a:pPr marL="1143000" marR="0" lvl="2" indent="-22860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"/>
            </a:pPr>
            <a:r>
              <a:rPr lang="en-US" sz="2300" dirty="0">
                <a:solidFill>
                  <a:srgbClr val="0F183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 coming and going claims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DF6C4DA-3018-4021-9523-81325D98289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2771192" cy="1096930"/>
          </a:xfrm>
          <a:prstGeom prst="rect">
            <a:avLst/>
          </a:prstGeom>
        </p:spPr>
      </p:pic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6AAB045-3C66-4459-9400-A3EB5BE025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58508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CDFAF6-8A91-4F70-8588-FBFA41201D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br>
              <a:rPr lang="en-US" altLang="en-US" sz="3600" b="1" dirty="0">
                <a:solidFill>
                  <a:srgbClr val="0F1831"/>
                </a:solidFill>
                <a:latin typeface="+mn-lt"/>
              </a:rPr>
            </a:br>
            <a:br>
              <a:rPr lang="en-US" altLang="en-US" sz="3600" b="1" dirty="0">
                <a:solidFill>
                  <a:srgbClr val="0F1831"/>
                </a:solidFill>
                <a:latin typeface="+mn-lt"/>
              </a:rPr>
            </a:br>
            <a:r>
              <a:rPr lang="en-US" altLang="en-US" b="1" dirty="0">
                <a:solidFill>
                  <a:srgbClr val="0F1831"/>
                </a:solidFill>
                <a:latin typeface="+mn-lt"/>
              </a:rPr>
              <a:t>Telework Pros and Cons (Operational)</a:t>
            </a:r>
            <a:endParaRPr lang="en-US" b="1" dirty="0">
              <a:solidFill>
                <a:srgbClr val="0F1831"/>
              </a:solidFill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23D7E1-7049-4D8B-82DE-7F317A26D4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50097"/>
            <a:ext cx="10515600" cy="4226865"/>
          </a:xfrm>
        </p:spPr>
        <p:txBody>
          <a:bodyPr>
            <a:normAutofit/>
          </a:bodyPr>
          <a:lstStyle/>
          <a:p>
            <a:pPr marL="742950" marR="0" lvl="1" indent="-28575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2300" b="1" dirty="0">
                <a:solidFill>
                  <a:srgbClr val="0F183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Pros (Operational)</a:t>
            </a:r>
            <a:endParaRPr lang="en-US" sz="2300" dirty="0">
              <a:solidFill>
                <a:srgbClr val="0F183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43000" marR="0" lvl="2" indent="-2286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sz="2300" dirty="0">
                <a:solidFill>
                  <a:srgbClr val="0F183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Reduce overhead costs related to commercial real estate</a:t>
            </a:r>
          </a:p>
          <a:p>
            <a:pPr marL="1143000" marR="0" lvl="2" indent="-2286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sz="2300" dirty="0">
                <a:solidFill>
                  <a:srgbClr val="0F183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Employees prefer the flexibility to balance their personal life and work life while working from home</a:t>
            </a:r>
          </a:p>
          <a:p>
            <a:pPr marL="1143000" marR="0" lvl="2" indent="-2286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sz="2300" dirty="0">
                <a:solidFill>
                  <a:srgbClr val="0F183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Access to more qualified and skilled employees</a:t>
            </a:r>
          </a:p>
          <a:p>
            <a:pPr marL="1143000" marR="0" lvl="2" indent="-22860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"/>
            </a:pPr>
            <a:r>
              <a:rPr lang="en-US" sz="2300" dirty="0">
                <a:solidFill>
                  <a:srgbClr val="0F183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Investment in technology enables great efficiency and productivity from employees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239DD51-FB8D-422B-8F60-BAC927C1DDD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2771192" cy="1096930"/>
          </a:xfrm>
          <a:prstGeom prst="rect">
            <a:avLst/>
          </a:prstGeom>
        </p:spPr>
      </p:pic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E76BA6-24CE-487E-A1E8-A013690FE6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8580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CDFAF6-8A91-4F70-8588-FBFA41201D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br>
              <a:rPr lang="en-US" altLang="en-US" sz="3600" b="1" dirty="0">
                <a:solidFill>
                  <a:srgbClr val="0F1831"/>
                </a:solidFill>
                <a:latin typeface="+mn-lt"/>
              </a:rPr>
            </a:br>
            <a:br>
              <a:rPr lang="en-US" altLang="en-US" sz="3600" b="1" dirty="0">
                <a:solidFill>
                  <a:srgbClr val="0F1831"/>
                </a:solidFill>
                <a:latin typeface="+mn-lt"/>
              </a:rPr>
            </a:br>
            <a:r>
              <a:rPr lang="en-US" altLang="en-US" b="1" dirty="0">
                <a:solidFill>
                  <a:srgbClr val="0F1831"/>
                </a:solidFill>
                <a:latin typeface="+mn-lt"/>
              </a:rPr>
              <a:t>Telework Pros and Cons (Operational)</a:t>
            </a:r>
            <a:endParaRPr lang="en-US" b="1" dirty="0">
              <a:solidFill>
                <a:srgbClr val="0F1831"/>
              </a:solidFill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23D7E1-7049-4D8B-82DE-7F317A26D4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50097"/>
            <a:ext cx="10515600" cy="4226865"/>
          </a:xfrm>
        </p:spPr>
        <p:txBody>
          <a:bodyPr>
            <a:normAutofit/>
          </a:bodyPr>
          <a:lstStyle/>
          <a:p>
            <a:pPr marL="742950" marR="0" lvl="1" indent="-28575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2300" b="1" dirty="0">
                <a:solidFill>
                  <a:srgbClr val="0F183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 (Operational)</a:t>
            </a:r>
            <a:endParaRPr lang="en-US" sz="2300" dirty="0">
              <a:solidFill>
                <a:srgbClr val="0F183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43000" marR="0" lvl="2" indent="-2286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sz="2300" dirty="0">
                <a:solidFill>
                  <a:srgbClr val="0F183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Lack of in-office camaraderie</a:t>
            </a:r>
          </a:p>
          <a:p>
            <a:pPr marL="1600200" marR="0" lvl="3" indent="-2286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300" dirty="0">
                <a:solidFill>
                  <a:srgbClr val="0F183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Rely on software to build a virtual, in-office feel</a:t>
            </a:r>
          </a:p>
          <a:p>
            <a:pPr marL="2057400" marR="0" lvl="4" indent="-2286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2300" dirty="0">
                <a:solidFill>
                  <a:srgbClr val="0F183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MS Teams chat rooms</a:t>
            </a:r>
          </a:p>
          <a:p>
            <a:pPr marL="1143000" marR="0" lvl="2" indent="-2286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sz="2300" dirty="0">
                <a:solidFill>
                  <a:srgbClr val="0F183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Difficulty with training new employees</a:t>
            </a:r>
          </a:p>
          <a:p>
            <a:pPr marL="1600200" marR="0" lvl="3" indent="-2286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300" dirty="0">
                <a:solidFill>
                  <a:srgbClr val="0F183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Must utilize training guides created by existing employees</a:t>
            </a:r>
          </a:p>
          <a:p>
            <a:pPr marL="1600200" marR="0" lvl="3" indent="-2286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300" dirty="0">
                <a:solidFill>
                  <a:srgbClr val="0F183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Rely on senior employees for mentoring new employees and training</a:t>
            </a:r>
          </a:p>
          <a:p>
            <a:pPr marL="1600200" marR="0" lvl="3" indent="-22860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US" sz="2300" dirty="0">
                <a:solidFill>
                  <a:srgbClr val="0F183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Embrace screen-sharing technology to train new employees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239DD51-FB8D-422B-8F60-BAC927C1DDD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2771192" cy="1096930"/>
          </a:xfrm>
          <a:prstGeom prst="rect">
            <a:avLst/>
          </a:prstGeom>
        </p:spPr>
      </p:pic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E76BA6-24CE-487E-A1E8-A013690FE6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20248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CDFAF6-8A91-4F70-8588-FBFA41201D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altLang="en-US" sz="3600" b="1" dirty="0">
                <a:solidFill>
                  <a:srgbClr val="0F1831"/>
                </a:solidFill>
                <a:latin typeface="+mn-lt"/>
              </a:rPr>
              <a:t>Where Do We Go From Here?</a:t>
            </a:r>
            <a:endParaRPr lang="en-US" b="1" dirty="0">
              <a:solidFill>
                <a:srgbClr val="0F1831"/>
              </a:solidFill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23D7E1-7049-4D8B-82DE-7F317A26D4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50097"/>
            <a:ext cx="10515600" cy="4226865"/>
          </a:xfrm>
        </p:spPr>
        <p:txBody>
          <a:bodyPr>
            <a:normAutofit/>
          </a:bodyPr>
          <a:lstStyle/>
          <a:p>
            <a:pPr marL="742950" marR="0" lvl="1" indent="-28575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2300" dirty="0">
                <a:solidFill>
                  <a:srgbClr val="0F183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Several Federal agencies are considering long-term implications of a partially remote or hybrid workforce</a:t>
            </a:r>
          </a:p>
          <a:p>
            <a:pPr marL="1143000" marR="0" lvl="2" indent="-2286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sz="2300" dirty="0">
                <a:solidFill>
                  <a:srgbClr val="0F183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NASA</a:t>
            </a:r>
          </a:p>
          <a:p>
            <a:pPr marL="1143000" marR="0" lvl="2" indent="-2286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sz="2300" dirty="0">
                <a:solidFill>
                  <a:srgbClr val="0F183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Treasury Department</a:t>
            </a:r>
          </a:p>
          <a:p>
            <a:pPr marL="742950" marR="0" lvl="1" indent="-28575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en-US" sz="2300" dirty="0">
                <a:solidFill>
                  <a:srgbClr val="0F183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These agencies will have access to potentially skilled employees without geographical limits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239DD51-FB8D-422B-8F60-BAC927C1DDD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2771192" cy="1096930"/>
          </a:xfrm>
          <a:prstGeom prst="rect">
            <a:avLst/>
          </a:prstGeom>
        </p:spPr>
      </p:pic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E76BA6-24CE-487E-A1E8-A013690FE6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18424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C9375C-AAB6-424E-AE7E-8C5FB5695C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br>
              <a:rPr lang="en-US" b="1" dirty="0">
                <a:solidFill>
                  <a:srgbClr val="0F1831"/>
                </a:solidFill>
                <a:latin typeface="+mn-lt"/>
              </a:rPr>
            </a:br>
            <a:br>
              <a:rPr lang="en-US" b="1" dirty="0">
                <a:solidFill>
                  <a:srgbClr val="0F1831"/>
                </a:solidFill>
                <a:latin typeface="+mn-lt"/>
              </a:rPr>
            </a:br>
            <a:r>
              <a:rPr lang="en-US" b="1" dirty="0">
                <a:solidFill>
                  <a:srgbClr val="0F1831"/>
                </a:solidFill>
                <a:latin typeface="+mn-lt"/>
              </a:rPr>
              <a:t>Thank you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541012-5FD5-4ADD-B62C-F9B514F96B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83363"/>
            <a:ext cx="10515600" cy="3993600"/>
          </a:xfrm>
        </p:spPr>
        <p:txBody>
          <a:bodyPr/>
          <a:lstStyle/>
          <a:p>
            <a:r>
              <a:rPr lang="en-US" dirty="0">
                <a:solidFill>
                  <a:srgbClr val="0F1831"/>
                </a:solidFill>
              </a:rPr>
              <a:t>Questions?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r">
              <a:buNone/>
            </a:pPr>
            <a:r>
              <a:rPr lang="en-US" b="1" dirty="0">
                <a:solidFill>
                  <a:srgbClr val="BFD35F"/>
                </a:solidFill>
              </a:rPr>
              <a:t>_________________________________________________</a:t>
            </a:r>
          </a:p>
          <a:p>
            <a:pPr marL="0" indent="0" algn="r">
              <a:buNone/>
            </a:pPr>
            <a:r>
              <a:rPr lang="en-US" sz="2200" b="1" dirty="0">
                <a:solidFill>
                  <a:srgbClr val="0F1831"/>
                </a:solidFill>
              </a:rPr>
              <a:t>Jason A. Heller </a:t>
            </a:r>
            <a:r>
              <a:rPr lang="en-US" sz="2200" b="1" dirty="0">
                <a:solidFill>
                  <a:srgbClr val="2A706E"/>
                </a:solidFill>
              </a:rPr>
              <a:t>|</a:t>
            </a:r>
            <a:r>
              <a:rPr lang="en-US" sz="2200" b="1" dirty="0"/>
              <a:t> </a:t>
            </a:r>
            <a:r>
              <a:rPr lang="en-US" sz="2200" b="1" dirty="0">
                <a:solidFill>
                  <a:srgbClr val="0F1831"/>
                </a:solidFill>
              </a:rPr>
              <a:t>Partner</a:t>
            </a:r>
          </a:p>
          <a:p>
            <a:pPr marL="0" indent="0" algn="r">
              <a:buNone/>
            </a:pPr>
            <a:r>
              <a:rPr lang="en-US" sz="1600" dirty="0" err="1">
                <a:solidFill>
                  <a:srgbClr val="0F1831"/>
                </a:solidFill>
              </a:rPr>
              <a:t>Tarpine</a:t>
            </a:r>
            <a:r>
              <a:rPr lang="en-US" sz="1600" dirty="0">
                <a:solidFill>
                  <a:srgbClr val="0F1831"/>
                </a:solidFill>
              </a:rPr>
              <a:t>, Heller &amp; Pendergrass, LLC </a:t>
            </a:r>
            <a:r>
              <a:rPr lang="en-US" sz="1600" b="1" dirty="0">
                <a:solidFill>
                  <a:srgbClr val="2A706E"/>
                </a:solidFill>
              </a:rPr>
              <a:t>|</a:t>
            </a:r>
            <a:r>
              <a:rPr lang="en-US" sz="1600" dirty="0">
                <a:solidFill>
                  <a:srgbClr val="0F1831"/>
                </a:solidFill>
              </a:rPr>
              <a:t> 6700 Alexander Bell Drive, Suite 200 </a:t>
            </a:r>
            <a:r>
              <a:rPr lang="en-US" sz="1600" b="1" dirty="0">
                <a:solidFill>
                  <a:srgbClr val="2A706E"/>
                </a:solidFill>
              </a:rPr>
              <a:t>|</a:t>
            </a:r>
            <a:r>
              <a:rPr lang="en-US" sz="1600" dirty="0">
                <a:solidFill>
                  <a:srgbClr val="0F1831"/>
                </a:solidFill>
              </a:rPr>
              <a:t> Columbia, MD 21046</a:t>
            </a:r>
          </a:p>
          <a:p>
            <a:pPr marL="0" indent="0" algn="r">
              <a:buNone/>
            </a:pPr>
            <a:r>
              <a:rPr lang="en-US" sz="1600" dirty="0">
                <a:solidFill>
                  <a:srgbClr val="0F1831"/>
                </a:solidFill>
              </a:rPr>
              <a:t>O: (410) 870-4777, Ext. 101</a:t>
            </a:r>
            <a:r>
              <a:rPr lang="en-US" sz="1600" dirty="0"/>
              <a:t> </a:t>
            </a:r>
            <a:r>
              <a:rPr lang="en-US" sz="1600" b="1" dirty="0">
                <a:solidFill>
                  <a:srgbClr val="2A706E"/>
                </a:solidFill>
              </a:rPr>
              <a:t>|</a:t>
            </a:r>
            <a:r>
              <a:rPr lang="en-US" sz="1600" dirty="0"/>
              <a:t> </a:t>
            </a:r>
            <a:r>
              <a:rPr lang="en-US" sz="1600" dirty="0">
                <a:solidFill>
                  <a:srgbClr val="0F1831"/>
                </a:solidFill>
              </a:rPr>
              <a:t>jheller@thplawgroup.com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1FEF8E6-E434-418B-9AF7-7FE9FCBD8DD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2771192" cy="1096930"/>
          </a:xfrm>
          <a:prstGeom prst="rect">
            <a:avLst/>
          </a:prstGeom>
        </p:spPr>
      </p:pic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BAEA19-B446-454E-9707-B3AA07F588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719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B2BDD1-73EC-4FDB-8082-8FC55D63FC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Autofit/>
          </a:bodyPr>
          <a:lstStyle/>
          <a:p>
            <a:pPr algn="ctr"/>
            <a:br>
              <a:rPr lang="en-US" altLang="en-US" b="1" dirty="0">
                <a:solidFill>
                  <a:srgbClr val="0F1831"/>
                </a:solidFill>
              </a:rPr>
            </a:br>
            <a:r>
              <a:rPr lang="en-US" altLang="en-US" b="1" dirty="0">
                <a:solidFill>
                  <a:srgbClr val="0F1831"/>
                </a:solidFill>
                <a:latin typeface="+mn-lt"/>
              </a:rPr>
              <a:t>Pre-Covid19</a:t>
            </a:r>
            <a:endParaRPr lang="en-US" b="1" dirty="0">
              <a:solidFill>
                <a:srgbClr val="0F1831"/>
              </a:solidFill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519825-1150-4727-938F-13264412F4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55813"/>
            <a:ext cx="10515600" cy="4437062"/>
          </a:xfrm>
        </p:spPr>
        <p:txBody>
          <a:bodyPr>
            <a:normAutofit/>
          </a:bodyPr>
          <a:lstStyle/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en-US" sz="2400" dirty="0">
                <a:solidFill>
                  <a:srgbClr val="0F183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Most private businesses, organizations, and public-sector governments operated in physical offices and required employees to be present at the office to work and collaborate with their peers</a:t>
            </a:r>
          </a:p>
          <a:p>
            <a:pPr marL="0" marR="0" lvl="0" indent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400" dirty="0">
              <a:solidFill>
                <a:srgbClr val="0F183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en-US" sz="2400" dirty="0">
                <a:solidFill>
                  <a:srgbClr val="0F183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Working from home was the exception and not the rule</a:t>
            </a:r>
          </a:p>
          <a:p>
            <a:pPr marL="0" marR="0" lvl="0" indent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400" dirty="0">
              <a:solidFill>
                <a:srgbClr val="0F183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en-US" sz="2400" dirty="0">
                <a:solidFill>
                  <a:srgbClr val="0F183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majority of business owners and directors within organizations and the public-sector could not/would not entertain how their business or organization would function without a physical office and their employees working in the office</a:t>
            </a:r>
          </a:p>
          <a:p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51F8E2F-8AB2-4D78-A50B-9DA8966545E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2771192" cy="1096930"/>
          </a:xfrm>
          <a:prstGeom prst="rect">
            <a:avLst/>
          </a:prstGeom>
        </p:spPr>
      </p:pic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DFC867-22BC-4425-8864-136F875B5E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87941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E5343B-8CC8-487F-BF0E-6C9B9918BA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57200"/>
            <a:ext cx="10515600" cy="1791478"/>
          </a:xfrm>
        </p:spPr>
        <p:txBody>
          <a:bodyPr>
            <a:normAutofit/>
          </a:bodyPr>
          <a:lstStyle/>
          <a:p>
            <a:pPr algn="ctr"/>
            <a:r>
              <a:rPr lang="en-US" altLang="en-US" b="1" dirty="0">
                <a:latin typeface="+mn-lt"/>
              </a:rPr>
              <a:t>March 2020</a:t>
            </a:r>
            <a:endParaRPr lang="en-US" b="1" dirty="0">
              <a:solidFill>
                <a:srgbClr val="0F1831"/>
              </a:solidFill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A40CF0-F217-4ED8-86DF-6CFCB38077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48678"/>
            <a:ext cx="10515600" cy="3918206"/>
          </a:xfrm>
        </p:spPr>
        <p:txBody>
          <a:bodyPr>
            <a:normAutofit/>
          </a:bodyPr>
          <a:lstStyle/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en-US" sz="2400" dirty="0">
                <a:solidFill>
                  <a:srgbClr val="0F183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Everyone knows what happened</a:t>
            </a:r>
          </a:p>
          <a:p>
            <a:pPr marL="0" marR="0" lvl="0" indent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400" dirty="0">
              <a:solidFill>
                <a:srgbClr val="0F183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en-US" sz="2400" dirty="0">
                <a:solidFill>
                  <a:srgbClr val="0F183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These same businesses and organizations were left without a choice and telework for many businesses, governmental entities, and organizations became standard and no longer the exception</a:t>
            </a: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A08B24B-87C2-4BD5-82D3-047BDF79416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2771192" cy="1096930"/>
          </a:xfrm>
          <a:prstGeom prst="rect">
            <a:avLst/>
          </a:prstGeom>
        </p:spPr>
      </p:pic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5EFC427-0CFA-46FA-8044-7F2B0E174C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52826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2BE41E-49A3-464F-9B4B-2A23123B98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br>
              <a:rPr lang="en-US" b="1" dirty="0">
                <a:solidFill>
                  <a:srgbClr val="0F1831"/>
                </a:solidFill>
                <a:latin typeface="+mn-lt"/>
              </a:rPr>
            </a:br>
            <a:br>
              <a:rPr lang="en-US" b="1" dirty="0">
                <a:solidFill>
                  <a:srgbClr val="0F1831"/>
                </a:solidFill>
                <a:latin typeface="+mn-lt"/>
              </a:rPr>
            </a:br>
            <a:r>
              <a:rPr lang="en-US" b="1" dirty="0">
                <a:solidFill>
                  <a:srgbClr val="0F1831"/>
                </a:solidFill>
                <a:latin typeface="+mn-lt"/>
              </a:rPr>
              <a:t>Long-Term Impacts of Telework During Covid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A37E32-9536-4D81-B37A-0D68A185B5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55812"/>
            <a:ext cx="10515600" cy="4300537"/>
          </a:xfrm>
        </p:spPr>
        <p:txBody>
          <a:bodyPr>
            <a:normAutofit/>
          </a:bodyPr>
          <a:lstStyle/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en-US" sz="2300" dirty="0">
                <a:solidFill>
                  <a:srgbClr val="0F183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Organizations realized that they could function with employees working remotely.</a:t>
            </a: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en-US" sz="2300" dirty="0">
                <a:solidFill>
                  <a:srgbClr val="0F183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Some organizations were able to increase efficiency with telework compared to in-office productivity pre-Covid</a:t>
            </a: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en-US" sz="2300" dirty="0">
                <a:solidFill>
                  <a:srgbClr val="0F183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Employees gained a better work/life balance</a:t>
            </a:r>
          </a:p>
          <a:p>
            <a:pPr marL="742950" marR="0" lvl="1" indent="-28575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2300" dirty="0">
                <a:solidFill>
                  <a:srgbClr val="0F183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 more rush-hour or morning/afternoon commute</a:t>
            </a:r>
          </a:p>
          <a:p>
            <a:pPr marL="742950" marR="0" lvl="1" indent="-28575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2300" dirty="0">
                <a:solidFill>
                  <a:srgbClr val="0F183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Able to manage the day-to-day needs of their family with the day-to-day needs of their work</a:t>
            </a: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en-US" sz="2300" dirty="0">
                <a:solidFill>
                  <a:srgbClr val="0F183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Telework is now, more than ever, a desirable aspect of a job</a:t>
            </a:r>
          </a:p>
          <a:p>
            <a:pPr marL="742950" marR="0" lvl="1" indent="-28575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en-US" sz="2300" dirty="0">
                <a:solidFill>
                  <a:srgbClr val="0F183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Organizations will need to consider telework options to attract the best job candidates</a:t>
            </a:r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1B2C64B-500B-43BC-86BE-94B1D845F07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2771192" cy="1096930"/>
          </a:xfrm>
          <a:prstGeom prst="rect">
            <a:avLst/>
          </a:prstGeom>
        </p:spPr>
      </p:pic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944A10D-92BA-421D-A939-E9FE9058C9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11094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AD25E9-F3DE-4166-82C1-C9FFEDA7C1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en-US" b="1" dirty="0">
                <a:latin typeface="+mn-lt"/>
              </a:rPr>
            </a:br>
            <a:br>
              <a:rPr lang="en-US" b="1" dirty="0">
                <a:latin typeface="+mn-lt"/>
              </a:rPr>
            </a:br>
            <a:r>
              <a:rPr lang="en-US" b="1" dirty="0">
                <a:latin typeface="+mn-lt"/>
              </a:rPr>
              <a:t>Considerations of Telework Moving Forward</a:t>
            </a:r>
            <a:endParaRPr lang="en-US" b="1" dirty="0">
              <a:solidFill>
                <a:srgbClr val="0F1831"/>
              </a:solidFill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EDEF04-D3A1-454E-AB02-D57E53FD1B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numCol="2"/>
          <a:lstStyle/>
          <a:p>
            <a:endParaRPr lang="en-US" altLang="en-US" dirty="0">
              <a:solidFill>
                <a:srgbClr val="0F1831"/>
              </a:solidFill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en-US" dirty="0">
                <a:solidFill>
                  <a:srgbClr val="0F183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Pros/Cons</a:t>
            </a: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en-US" dirty="0">
                <a:solidFill>
                  <a:srgbClr val="0F183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Best Practices</a:t>
            </a: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en-US" dirty="0">
                <a:solidFill>
                  <a:srgbClr val="0F183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Risk Considerations</a:t>
            </a: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en-US" dirty="0">
                <a:solidFill>
                  <a:srgbClr val="0F183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How to Make it Work</a:t>
            </a:r>
          </a:p>
          <a:p>
            <a:endParaRPr lang="en-US" altLang="en-US" dirty="0">
              <a:solidFill>
                <a:srgbClr val="0F1831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2A28C1B-2C2A-4D0F-B361-1BBDD0D050C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2771192" cy="1096930"/>
          </a:xfrm>
          <a:prstGeom prst="rect">
            <a:avLst/>
          </a:prstGeom>
        </p:spPr>
      </p:pic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A7E58D2-DE47-4657-B13F-9D5C212B7D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05676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B792FD-22CA-4517-9FAD-BB0AF79435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br>
              <a:rPr lang="en-US" altLang="en-US" b="1" dirty="0">
                <a:solidFill>
                  <a:srgbClr val="0F1831"/>
                </a:solidFill>
                <a:latin typeface="+mn-lt"/>
              </a:rPr>
            </a:br>
            <a:br>
              <a:rPr lang="en-US" altLang="en-US" b="1" dirty="0">
                <a:solidFill>
                  <a:srgbClr val="0F1831"/>
                </a:solidFill>
                <a:latin typeface="+mn-lt"/>
              </a:rPr>
            </a:br>
            <a:r>
              <a:rPr lang="en-US" altLang="en-US" b="1" dirty="0">
                <a:solidFill>
                  <a:srgbClr val="0F1831"/>
                </a:solidFill>
                <a:latin typeface="+mn-lt"/>
              </a:rPr>
              <a:t>Personal Experience – </a:t>
            </a:r>
            <a:br>
              <a:rPr lang="en-US" altLang="en-US" b="1" dirty="0">
                <a:solidFill>
                  <a:srgbClr val="0F1831"/>
                </a:solidFill>
                <a:latin typeface="+mn-lt"/>
              </a:rPr>
            </a:br>
            <a:r>
              <a:rPr lang="en-US" altLang="en-US" b="1" dirty="0">
                <a:solidFill>
                  <a:srgbClr val="0F1831"/>
                </a:solidFill>
                <a:latin typeface="+mn-lt"/>
              </a:rPr>
              <a:t>Tarpine, Heller &amp; Pendergrass, LLC</a:t>
            </a:r>
            <a:endParaRPr lang="en-US" b="1" dirty="0">
              <a:solidFill>
                <a:srgbClr val="0F1831"/>
              </a:solidFill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94BE2C-BD85-4B87-AA03-EDFD0E12F1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55813"/>
            <a:ext cx="10515600" cy="4121150"/>
          </a:xfrm>
        </p:spPr>
        <p:txBody>
          <a:bodyPr>
            <a:normAutofit/>
          </a:bodyPr>
          <a:lstStyle/>
          <a:p>
            <a:endParaRPr lang="en-US" altLang="en-US" sz="2300" dirty="0">
              <a:solidFill>
                <a:srgbClr val="0F1831"/>
              </a:solidFill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en-US" sz="2300" dirty="0">
                <a:solidFill>
                  <a:srgbClr val="0F183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History</a:t>
            </a:r>
          </a:p>
          <a:p>
            <a:pPr marL="742950" marR="0" lvl="1" indent="-28575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2300" dirty="0">
                <a:solidFill>
                  <a:srgbClr val="0F183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Every law firm I ever worked for previously maintained a physical office large enough to accommodate assigned offices for each attorney and assigned work-stations for support staff</a:t>
            </a:r>
          </a:p>
          <a:p>
            <a:pPr marL="742950" marR="0" lvl="1" indent="-28575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2300" dirty="0">
                <a:solidFill>
                  <a:srgbClr val="0F183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Once Covid19 happened, the mindset of requiring employees to be physically present in the office had to change</a:t>
            </a:r>
          </a:p>
          <a:p>
            <a:pPr marL="742950" marR="0" lvl="1" indent="-28575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en-US" sz="2300" dirty="0">
                <a:solidFill>
                  <a:srgbClr val="0F183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Once remote work was required, we saw an increase in productivity and a positive impact on our employee’s general attitude towards work (relatively speaking)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E812384-F7AE-402F-B5B9-466856E05EC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2771192" cy="1096930"/>
          </a:xfrm>
          <a:prstGeom prst="rect">
            <a:avLst/>
          </a:prstGeom>
        </p:spPr>
      </p:pic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240B04C-3D62-49EC-95B7-93190C20B6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69838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1B8459-BE5F-4223-92DE-8A49B1A31E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br>
              <a:rPr lang="en-US" b="1" dirty="0">
                <a:solidFill>
                  <a:srgbClr val="0F1831"/>
                </a:solidFill>
                <a:latin typeface="+mn-lt"/>
              </a:rPr>
            </a:br>
            <a:br>
              <a:rPr lang="en-US" b="1" dirty="0">
                <a:solidFill>
                  <a:srgbClr val="0F1831"/>
                </a:solidFill>
                <a:latin typeface="+mn-lt"/>
              </a:rPr>
            </a:br>
            <a:r>
              <a:rPr lang="en-US" b="1" dirty="0">
                <a:solidFill>
                  <a:srgbClr val="0F1831"/>
                </a:solidFill>
                <a:latin typeface="+mn-lt"/>
              </a:rPr>
              <a:t>New Firm, New Business </a:t>
            </a:r>
            <a:br>
              <a:rPr lang="en-US" b="1" dirty="0">
                <a:solidFill>
                  <a:srgbClr val="0F1831"/>
                </a:solidFill>
                <a:latin typeface="+mn-lt"/>
              </a:rPr>
            </a:br>
            <a:r>
              <a:rPr lang="en-US" b="1" dirty="0">
                <a:solidFill>
                  <a:srgbClr val="0F1831"/>
                </a:solidFill>
                <a:latin typeface="+mn-lt"/>
              </a:rPr>
              <a:t>Model, and New Approach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9C3360-DB58-46C8-ACC7-724200B8C2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31437"/>
            <a:ext cx="10515600" cy="4245526"/>
          </a:xfrm>
        </p:spPr>
        <p:txBody>
          <a:bodyPr>
            <a:normAutofit/>
          </a:bodyPr>
          <a:lstStyle/>
          <a:p>
            <a:endParaRPr lang="en-US" altLang="en-US" sz="3200" dirty="0">
              <a:solidFill>
                <a:srgbClr val="0F1831"/>
              </a:solidFill>
            </a:endParaRPr>
          </a:p>
          <a:p>
            <a:pPr marL="457200" marR="0" lvl="1" indent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dirty="0">
                <a:solidFill>
                  <a:srgbClr val="0F183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	Every new business creates a business model and evaluates necessary 	overhead and where costs can be cut</a:t>
            </a:r>
          </a:p>
          <a:p>
            <a:pPr marL="457200" marR="0" lvl="1" indent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dirty="0">
                <a:solidFill>
                  <a:srgbClr val="0F183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	Aside from payroll, commercial real estate is the most significant cost of 	running a law firm</a:t>
            </a:r>
          </a:p>
          <a:p>
            <a:pPr marL="457200" marR="0" lvl="1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300" dirty="0">
                <a:solidFill>
                  <a:srgbClr val="0F183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	Rather than investing in commercial real estate, we invested in technology 	which would allow us to operate in an almost entirely remote environment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E1836B9-2B78-4EDD-89E9-0B12C0835D9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2771192" cy="1096930"/>
          </a:xfrm>
          <a:prstGeom prst="rect">
            <a:avLst/>
          </a:prstGeom>
        </p:spPr>
      </p:pic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08B57F1-DBC3-44EE-9112-ECE3BDDCFD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4211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C69188-AD22-416E-B7E0-FBD5121D00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br>
              <a:rPr lang="en-US" altLang="en-US" b="1" dirty="0">
                <a:solidFill>
                  <a:srgbClr val="0F1831"/>
                </a:solidFill>
                <a:latin typeface="+mn-lt"/>
              </a:rPr>
            </a:br>
            <a:br>
              <a:rPr lang="en-US" altLang="en-US" b="1" dirty="0">
                <a:solidFill>
                  <a:srgbClr val="0F1831"/>
                </a:solidFill>
                <a:latin typeface="+mn-lt"/>
              </a:rPr>
            </a:br>
            <a:r>
              <a:rPr lang="en-US" altLang="en-US" b="1" dirty="0">
                <a:solidFill>
                  <a:srgbClr val="0F1831"/>
                </a:solidFill>
                <a:latin typeface="+mn-lt"/>
              </a:rPr>
              <a:t>Hybrid In-Office and Remote Environment</a:t>
            </a:r>
            <a:endParaRPr lang="en-US" b="1" dirty="0">
              <a:solidFill>
                <a:srgbClr val="0F1831"/>
              </a:solidFill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160CD9-56C7-4C6F-A789-31920A9A89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55813"/>
            <a:ext cx="10515600" cy="4121150"/>
          </a:xfrm>
        </p:spPr>
        <p:txBody>
          <a:bodyPr>
            <a:normAutofit/>
          </a:bodyPr>
          <a:lstStyle/>
          <a:p>
            <a:pPr marL="457200" marR="0" lvl="1" indent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dirty="0">
                <a:solidFill>
                  <a:srgbClr val="0F183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	Assigned offices for attorneys and assigned workstations for support staff was 	determined to be unnecessary</a:t>
            </a:r>
          </a:p>
          <a:p>
            <a:pPr marL="457200" marR="0" lvl="1" indent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dirty="0">
                <a:solidFill>
                  <a:srgbClr val="0F183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	Instead, investments were made in office space that allowed for unassigned 	workstations</a:t>
            </a:r>
          </a:p>
          <a:p>
            <a:pPr marL="457200" marR="0" lvl="1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300" dirty="0">
                <a:solidFill>
                  <a:srgbClr val="0F183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	Though a physical office is available to employees who did not want to work 	from home, almost all 	employees were encouraged to work remotely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B256C73-BB5B-4141-ADA6-46E9D321355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2771192" cy="1096930"/>
          </a:xfrm>
          <a:prstGeom prst="rect">
            <a:avLst/>
          </a:prstGeom>
        </p:spPr>
      </p:pic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EF49DB-7478-48D3-8C3D-99EB5650BE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3686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DFFB30-C77D-4B2E-AF60-6523D2099C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br>
              <a:rPr lang="en-US" altLang="en-US" b="1" dirty="0">
                <a:solidFill>
                  <a:srgbClr val="0F1831"/>
                </a:solidFill>
                <a:latin typeface="+mn-lt"/>
              </a:rPr>
            </a:br>
            <a:br>
              <a:rPr lang="en-US" altLang="en-US" b="1" dirty="0">
                <a:solidFill>
                  <a:srgbClr val="0F1831"/>
                </a:solidFill>
                <a:latin typeface="+mn-lt"/>
              </a:rPr>
            </a:br>
            <a:r>
              <a:rPr lang="en-US" altLang="en-US" b="1" dirty="0">
                <a:solidFill>
                  <a:srgbClr val="0F1831"/>
                </a:solidFill>
                <a:latin typeface="+mn-lt"/>
              </a:rPr>
              <a:t>Building a Remote Environment</a:t>
            </a:r>
            <a:endParaRPr lang="en-US" b="1" dirty="0">
              <a:solidFill>
                <a:srgbClr val="0F1831"/>
              </a:solidFill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FD2D21-10A1-42F2-AEC3-561D868CF5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64701"/>
            <a:ext cx="10515600" cy="4012261"/>
          </a:xfrm>
        </p:spPr>
        <p:txBody>
          <a:bodyPr>
            <a:normAutofit fontScale="92500"/>
          </a:bodyPr>
          <a:lstStyle/>
          <a:p>
            <a:pPr marL="457200" marR="0" lvl="1" indent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dirty="0">
                <a:solidFill>
                  <a:srgbClr val="0F183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	Invest in technology</a:t>
            </a:r>
          </a:p>
          <a:p>
            <a:pPr marL="1143000" marR="0" lvl="2" indent="-2286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sz="2300" dirty="0">
                <a:solidFill>
                  <a:srgbClr val="0F183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Utilization of a terminal server </a:t>
            </a:r>
          </a:p>
          <a:p>
            <a:pPr marL="1600200" marR="0" lvl="3" indent="-2286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300" dirty="0">
                <a:solidFill>
                  <a:srgbClr val="0F183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Terminal Server – provides PCs with a common connection point to a local or wide area network</a:t>
            </a:r>
          </a:p>
          <a:p>
            <a:pPr marL="1600200" marR="0" lvl="3" indent="-2286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300" dirty="0">
                <a:solidFill>
                  <a:srgbClr val="0F183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Terminal server connections are encrypted at the highest level of security available (128-bit)</a:t>
            </a:r>
          </a:p>
          <a:p>
            <a:pPr marL="1600200" marR="0" lvl="3" indent="-2286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300" dirty="0">
                <a:solidFill>
                  <a:srgbClr val="0F183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Employees with firm-provided credentials and an internet connection can access the terminal server</a:t>
            </a:r>
          </a:p>
          <a:p>
            <a:pPr marL="1600200" marR="0" lvl="3" indent="-2286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300" dirty="0">
                <a:solidFill>
                  <a:srgbClr val="0F183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Server is dedicated to one organization and not shared</a:t>
            </a:r>
          </a:p>
          <a:p>
            <a:pPr marL="1600200" marR="0" lvl="3" indent="-22860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US" sz="2300" dirty="0">
                <a:solidFill>
                  <a:srgbClr val="0F183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Once logged in to the terminal server, a user’s interface experience is similar to their experience on their home computer (access to email, websites, etc.)</a:t>
            </a: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1008223-50F6-4292-A4B8-4FE29909ADB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2771192" cy="1096930"/>
          </a:xfrm>
          <a:prstGeom prst="rect">
            <a:avLst/>
          </a:prstGeom>
        </p:spPr>
      </p:pic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6C47DFE-6ABA-4731-BA3D-9DDFF6D011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100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388</TotalTime>
  <Words>1119</Words>
  <Application>Microsoft Office PowerPoint</Application>
  <PresentationFormat>Widescreen</PresentationFormat>
  <Paragraphs>118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Arial</vt:lpstr>
      <vt:lpstr>Calibri</vt:lpstr>
      <vt:lpstr>Calibri Light</vt:lpstr>
      <vt:lpstr>Courier New</vt:lpstr>
      <vt:lpstr>Symbol</vt:lpstr>
      <vt:lpstr>Wingdings</vt:lpstr>
      <vt:lpstr>Office Theme</vt:lpstr>
      <vt:lpstr> Telework in a  Post-Covid World</vt:lpstr>
      <vt:lpstr> Pre-Covid19</vt:lpstr>
      <vt:lpstr>March 2020</vt:lpstr>
      <vt:lpstr>  Long-Term Impacts of Telework During Covid</vt:lpstr>
      <vt:lpstr>  Considerations of Telework Moving Forward</vt:lpstr>
      <vt:lpstr>  Personal Experience –  Tarpine, Heller &amp; Pendergrass, LLC</vt:lpstr>
      <vt:lpstr>  New Firm, New Business  Model, and New Approach</vt:lpstr>
      <vt:lpstr>  Hybrid In-Office and Remote Environment</vt:lpstr>
      <vt:lpstr>  Building a Remote Environment</vt:lpstr>
      <vt:lpstr>  Building a Remote Environment</vt:lpstr>
      <vt:lpstr>  Security/Protecting Private Data</vt:lpstr>
      <vt:lpstr>  Security/Protecting Private Data</vt:lpstr>
      <vt:lpstr>  Workers’ Compensation Risk Considerations</vt:lpstr>
      <vt:lpstr>  Workers’ Compensation Risk Considerations</vt:lpstr>
      <vt:lpstr>  Telework Pros and Cons (Operational)</vt:lpstr>
      <vt:lpstr>  Telework Pros and Cons (Operational)</vt:lpstr>
      <vt:lpstr>Where Do We Go From Here?</vt:lpstr>
      <vt:lpstr>  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Maryland Workers’ Compensation ______________</dc:title>
  <dc:creator>Jason A. Heller</dc:creator>
  <cp:lastModifiedBy>Jason A. Heller</cp:lastModifiedBy>
  <cp:revision>34</cp:revision>
  <cp:lastPrinted>2021-01-29T02:57:17Z</cp:lastPrinted>
  <dcterms:created xsi:type="dcterms:W3CDTF">2021-01-27T00:45:41Z</dcterms:created>
  <dcterms:modified xsi:type="dcterms:W3CDTF">2021-05-18T01:33:54Z</dcterms:modified>
</cp:coreProperties>
</file>