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93" r:id="rId17"/>
    <p:sldId id="295" r:id="rId18"/>
    <p:sldId id="29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1831"/>
    <a:srgbClr val="2A706E"/>
    <a:srgbClr val="BFD3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1815AF7-61A9-4769-B5D3-12E24161C8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773A3F-8CC9-4F7E-9DDB-A8806B5228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3E0B24-7356-47FB-A805-6CDC4B2B0A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AF6CC5-CC66-488F-8310-A759ABDAB0D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58AC4-697D-4A5C-9F4E-FC1C309B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3089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70425-8F38-4FD4-9EA6-E124D7BA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9254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AC061-911B-4E91-8220-BAD51E467A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8E88E5-DC8E-4519-93F4-519781712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54D9C-A2D5-4324-A6AD-633F1AB6E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63B46-E986-4C0D-9855-52C6449A7A79}" type="datetime1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A95FC-A9BF-45E2-998C-CE574E1C0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5235F-D270-4227-BD3A-DFCA7ED54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E3C0-AECF-4BFE-9A86-A7688F15E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3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92576-DACF-4EED-9A53-BA0E5AA10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9FAE6F-70FE-436E-A51A-BB6A09A4C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9745E-C894-4138-B07C-C4F5E2BDB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E493-9E90-461A-ADE9-20668334A250}" type="datetime1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09EAE-C246-4DDE-B32E-DC224257F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8B92D-FC55-4E43-A894-606E9B947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E3C0-AECF-4BFE-9A86-A7688F15E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18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92F48D-05C7-4D56-8CD8-02706579A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C449CF-AF95-4642-9FBA-C48AEBFD5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ADA62-4BE9-48A6-BCED-7A0774910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4DEA-DBD6-49EA-A29A-689DB6083C7D}" type="datetime1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C5CA2-C38F-448F-9D45-931C90A04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7854A-14BA-459E-9047-748749624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E3C0-AECF-4BFE-9A86-A7688F15E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8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BF542-3417-4E31-A710-04E5B7C22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E6F8B-3165-49FD-A032-A284A6BB1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3070C-CCAF-405F-BEE5-078C7F852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8305-1B18-4C84-A933-20E1792BE788}" type="datetime1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90637-CEE7-4FD7-B15C-0160485A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BF691-423E-4F90-8A5A-A9FF8047B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E3C0-AECF-4BFE-9A86-A7688F15E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28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B4502-57AF-4DE5-9156-9208BCE6E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EC1844-007C-4F81-8288-84D222FFC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445A1-B6D4-48F4-A03B-F3C08ADB7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928C-E3D0-41BF-A098-E8624D90B0D7}" type="datetime1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19A97-5E3E-4B6D-AAB6-21E3F81EB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01EE4-F501-43C3-A06A-46202101B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E3C0-AECF-4BFE-9A86-A7688F15E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9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4AC87-BBB3-445A-B39C-E8BE68BA4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957B7-1CA7-4209-990A-A778E6FE4B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90B8E4-21DA-4855-B351-7EB4EFD3F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A2CFF7-529B-49C6-B7B8-A734178B2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EF20-899D-4462-98B4-DD4E1A308375}" type="datetime1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571AE-4F8C-422F-A54F-AB5B997A9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8BD71-38CB-4AE3-9906-8866FD72C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E3C0-AECF-4BFE-9A86-A7688F15E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9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4A64A-1983-4AE3-8B2B-3179B63B3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CFB671-40EC-404F-A5EF-5C0D2AF8E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178397-1532-4D1E-923B-5E2233FB9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6D5DFF-3034-40FB-B23D-D13C1CDC88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613A74-BC22-4FF3-8150-A09359D9BB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6DCB14-9ACC-48B4-9F4F-94FA71AC7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5764-171A-4717-81CC-2E8B906CAE4A}" type="datetime1">
              <a:rPr lang="en-US" smtClean="0"/>
              <a:t>5/17/2021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DE4A9B-D508-4F82-B4DC-939D4BBC0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8C287B-BF15-4C2E-ADC8-213581A1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E3C0-AECF-4BFE-9A86-A7688F15E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36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7A66C-229A-4032-A278-99033473E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CA951E-6DF3-41F3-BC61-38D7F09A5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DA07-AA7A-47AB-9FDA-0CE594B1B2BD}" type="datetime1">
              <a:rPr lang="en-US" smtClean="0"/>
              <a:t>5/17/2021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7992B9-F35F-4BE1-9780-BE4444257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568FEC-0AD9-407E-8B4A-BAD94E0A7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E3C0-AECF-4BFE-9A86-A7688F15E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3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168DC6-CC09-454A-B463-8368BF3E7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E9BA-9515-4AE9-96F4-50BCFF7AC804}" type="datetime1">
              <a:rPr lang="en-US" smtClean="0"/>
              <a:t>5/17/2021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80F12C-B9D0-476E-9992-2802C4182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70FE07-C662-4903-B3D5-09B9F9FDE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E3C0-AECF-4BFE-9A86-A7688F15E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292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27A21-5E54-4B82-9B0E-4C23F99CA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67024-7A4D-406E-BD19-4C4F501A6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147C9A-5773-46C4-90CA-6850DF604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DE30EF-4EA2-4C52-9F0F-24FE7155A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3608-AAC4-4251-A58E-4F2F42D7A728}" type="datetime1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21AA7E-6ED7-4EA4-A727-1385DDAC1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AD7F99-D573-4E9D-8DB1-92BF96573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E3C0-AECF-4BFE-9A86-A7688F15E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67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871DF-D343-4766-ADD3-42AF2CC34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F2D792-03CF-44FD-AF68-1909867A86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A0DCDF-B0E0-458A-80AA-9D4A4E330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92B441-E30A-481F-AA91-DD39491D0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BE9B-2BA6-4BC0-8B78-B9AEA8A759E8}" type="datetime1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CC0E2D-CFC2-4A18-81AB-EEB395BAA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A42C31-4396-4842-8165-49E34569F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E3C0-AECF-4BFE-9A86-A7688F15E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7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3A1D9F-CC3C-48F5-9606-E52FE0CF4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41FB0C-5144-4117-85E2-98AAF2CE6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C831A-7260-4528-B121-13AB42F52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82E29-039C-46F6-874E-E84BA31ED3B1}" type="datetime1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9FC9E-7053-446B-94B3-46D903E858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2AE41-2598-4AAF-BDAD-1A35557D89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EE3C0-AECF-4BFE-9A86-A7688F15E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6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56142-AFC7-40B3-81B5-72B3191BD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669461"/>
          </a:xfrm>
        </p:spPr>
        <p:txBody>
          <a:bodyPr>
            <a:normAutofit/>
          </a:bodyPr>
          <a:lstStyle/>
          <a:p>
            <a:br>
              <a:rPr lang="en-US" b="1" dirty="0"/>
            </a:br>
            <a:r>
              <a:rPr lang="en-US" b="1" dirty="0">
                <a:solidFill>
                  <a:srgbClr val="0F1831"/>
                </a:solidFill>
              </a:rPr>
              <a:t>Telework in a </a:t>
            </a:r>
            <a:br>
              <a:rPr lang="en-US" b="1" dirty="0">
                <a:solidFill>
                  <a:srgbClr val="0F1831"/>
                </a:solidFill>
              </a:rPr>
            </a:br>
            <a:r>
              <a:rPr lang="en-US" b="1" dirty="0">
                <a:solidFill>
                  <a:srgbClr val="0F1831"/>
                </a:solidFill>
              </a:rPr>
              <a:t>Post-Covid World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29B69-F80C-4491-A3CF-6507585741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91824"/>
            <a:ext cx="9144000" cy="1465976"/>
          </a:xfrm>
          <a:ln>
            <a:noFill/>
          </a:ln>
        </p:spPr>
        <p:txBody>
          <a:bodyPr/>
          <a:lstStyle/>
          <a:p>
            <a:pPr algn="r"/>
            <a:r>
              <a:rPr lang="en-US" b="1" dirty="0">
                <a:solidFill>
                  <a:srgbClr val="BFD35F"/>
                </a:solidFill>
              </a:rPr>
              <a:t>_________________________________________________</a:t>
            </a:r>
          </a:p>
          <a:p>
            <a:pPr algn="r"/>
            <a:r>
              <a:rPr lang="en-US" b="1" dirty="0">
                <a:solidFill>
                  <a:srgbClr val="0F1831"/>
                </a:solidFill>
              </a:rPr>
              <a:t>Jason A. Heller </a:t>
            </a:r>
            <a:r>
              <a:rPr lang="en-US" b="1" dirty="0">
                <a:solidFill>
                  <a:srgbClr val="2A706E"/>
                </a:solidFill>
              </a:rPr>
              <a:t>|</a:t>
            </a:r>
            <a:r>
              <a:rPr lang="en-US" b="1" dirty="0"/>
              <a:t> </a:t>
            </a:r>
            <a:r>
              <a:rPr lang="en-US" b="1" dirty="0">
                <a:solidFill>
                  <a:srgbClr val="0F1831"/>
                </a:solidFill>
              </a:rPr>
              <a:t>Partner</a:t>
            </a:r>
          </a:p>
          <a:p>
            <a:pPr algn="r"/>
            <a:r>
              <a:rPr lang="en-US" sz="1800" dirty="0">
                <a:solidFill>
                  <a:srgbClr val="0F1831"/>
                </a:solidFill>
              </a:rPr>
              <a:t>O: (410) 870-4777, Ext. 101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2A706E"/>
                </a:solidFill>
              </a:rPr>
              <a:t>|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F1831"/>
                </a:solidFill>
              </a:rPr>
              <a:t>jheller@thplawgroup.com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F14870-0A47-4DEE-A334-4ABAE087E9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04888" cy="1783185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FBFF59-2118-4C81-8DAC-4673C7FDD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800" dirty="0">
                <a:solidFill>
                  <a:srgbClr val="0F1831"/>
                </a:solidFill>
              </a:rPr>
              <a:t>© </a:t>
            </a:r>
            <a:r>
              <a:rPr lang="en-US" sz="800" dirty="0" err="1">
                <a:solidFill>
                  <a:srgbClr val="0F1831"/>
                </a:solidFill>
              </a:rPr>
              <a:t>Tarpine</a:t>
            </a:r>
            <a:r>
              <a:rPr lang="en-US" sz="800" dirty="0">
                <a:solidFill>
                  <a:srgbClr val="0F1831"/>
                </a:solidFill>
              </a:rPr>
              <a:t>, Heller &amp; Pendergrass, LLC</a:t>
            </a:r>
          </a:p>
        </p:txBody>
      </p:sp>
    </p:spTree>
    <p:extLst>
      <p:ext uri="{BB962C8B-B14F-4D97-AF65-F5344CB8AC3E}">
        <p14:creationId xmlns:p14="http://schemas.microsoft.com/office/powerpoint/2010/main" val="1569326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51ED2-4400-4E20-9C23-11370E751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12965"/>
          </a:xfrm>
        </p:spPr>
        <p:txBody>
          <a:bodyPr>
            <a:noAutofit/>
          </a:bodyPr>
          <a:lstStyle/>
          <a:p>
            <a:pPr algn="ctr"/>
            <a:br>
              <a:rPr lang="en-US" altLang="en-US" b="1" dirty="0">
                <a:solidFill>
                  <a:srgbClr val="0F1831"/>
                </a:solidFill>
                <a:latin typeface="+mn-lt"/>
              </a:rPr>
            </a:br>
            <a:br>
              <a:rPr lang="en-US" altLang="en-US" b="1" dirty="0">
                <a:solidFill>
                  <a:srgbClr val="0F1831"/>
                </a:solidFill>
                <a:latin typeface="+mn-lt"/>
              </a:rPr>
            </a:br>
            <a:r>
              <a:rPr lang="en-US" altLang="en-US" b="1" dirty="0">
                <a:solidFill>
                  <a:srgbClr val="0F1831"/>
                </a:solidFill>
                <a:latin typeface="+mn-lt"/>
              </a:rPr>
              <a:t>Building a Remote Environment</a:t>
            </a:r>
            <a:endParaRPr lang="en-US" b="1" dirty="0">
              <a:solidFill>
                <a:srgbClr val="0F183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DCC4B-6DB3-401C-B1B9-4B5D3ECA5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8090"/>
            <a:ext cx="10515600" cy="4198873"/>
          </a:xfrm>
        </p:spPr>
        <p:txBody>
          <a:bodyPr/>
          <a:lstStyle/>
          <a:p>
            <a:pPr marR="0" lvl="2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dirty="0">
              <a:solidFill>
                <a:srgbClr val="0F1831"/>
              </a:solidFill>
            </a:endParaRPr>
          </a:p>
          <a:p>
            <a:pPr marR="0" lvl="2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dirty="0">
                <a:solidFill>
                  <a:srgbClr val="0F1831"/>
                </a:solidFill>
              </a:rPr>
              <a:t>U</a:t>
            </a: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tilizing technology to create in-office camaraderie</a:t>
            </a:r>
          </a:p>
          <a:p>
            <a:pPr marL="1600200" marR="0" lvl="3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remote environment results in losing “water-cooler talk”</a:t>
            </a:r>
          </a:p>
          <a:p>
            <a:pPr marL="1600200" marR="0" lvl="3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Loss of in-office camaraderie</a:t>
            </a:r>
          </a:p>
          <a:p>
            <a:pPr marL="1600200" marR="0" lvl="3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Coordinate weekly/bi-weekly MS Teams video meetings to catch-up with colleagues</a:t>
            </a:r>
          </a:p>
          <a:p>
            <a:pPr marL="1600200" marR="0" lvl="3" indent="-2286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“chat” feature of MS Teams for day-to-day banter</a:t>
            </a:r>
          </a:p>
          <a:p>
            <a:pPr marL="1600200" marR="0" lvl="3" indent="-2286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300" dirty="0">
                <a:solidFill>
                  <a:srgbClr val="0F183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Coordinate monthly or bi-monthly in-person outings (Covid19 pending)</a:t>
            </a:r>
            <a:endParaRPr lang="en-US" sz="2300" dirty="0">
              <a:solidFill>
                <a:srgbClr val="0F183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813DA8-DCA8-4B4E-B21A-AFB50FFAB8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771192" cy="109693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3CF1DF-BD53-4AE6-A67D-D887CA588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19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C8E3B-6E03-45B6-AFBB-D88CF9B91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n-US" b="1" dirty="0">
                <a:solidFill>
                  <a:srgbClr val="0F1831"/>
                </a:solidFill>
                <a:latin typeface="+mn-lt"/>
              </a:rPr>
            </a:br>
            <a:br>
              <a:rPr lang="en-US" b="1" dirty="0">
                <a:solidFill>
                  <a:srgbClr val="0F1831"/>
                </a:solidFill>
                <a:latin typeface="+mn-lt"/>
              </a:rPr>
            </a:br>
            <a:r>
              <a:rPr lang="en-US" b="1" dirty="0">
                <a:solidFill>
                  <a:srgbClr val="0F1831"/>
                </a:solidFill>
                <a:latin typeface="+mn-lt"/>
              </a:rPr>
              <a:t>Security/Protecting Private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740DE-C7F6-4D6E-B8AC-745A84695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1395"/>
            <a:ext cx="10515600" cy="4105567"/>
          </a:xfrm>
        </p:spPr>
        <p:txBody>
          <a:bodyPr/>
          <a:lstStyle/>
          <a:p>
            <a:pPr marL="914400" marR="0" lvl="2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Embrace Security to Protect Sensitive Data</a:t>
            </a:r>
          </a:p>
          <a:p>
            <a:pPr marL="1600200" marR="0" lvl="3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to sensitive medical data and personal data must remain private and encrypted/secure</a:t>
            </a:r>
          </a:p>
          <a:p>
            <a:pPr marL="914400" marR="0" lvl="2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Terminal Server</a:t>
            </a:r>
          </a:p>
          <a:p>
            <a:pPr marL="1600200" marR="0" lvl="3" indent="-2286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utilize a secure, isolated, and segregated network. Should not be shared with any other organizations</a:t>
            </a:r>
          </a:p>
          <a:p>
            <a:endParaRPr lang="en-US" altLang="en-US" dirty="0">
              <a:solidFill>
                <a:srgbClr val="0F1831"/>
              </a:solidFill>
            </a:endParaRPr>
          </a:p>
          <a:p>
            <a:endParaRPr lang="en-US" altLang="en-US" dirty="0">
              <a:solidFill>
                <a:srgbClr val="0F1831"/>
              </a:solidFill>
            </a:endParaRPr>
          </a:p>
          <a:p>
            <a:endParaRPr lang="en-US" dirty="0">
              <a:solidFill>
                <a:srgbClr val="0F1831"/>
              </a:solidFill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51316E-C5CA-4D9C-8E4E-82CAE37B96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771192" cy="109693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B4184E-4B68-44DC-97A1-B0D62E9D9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56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65497-1A98-4572-8341-A626D56DA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n-US" altLang="en-US" b="1" dirty="0">
                <a:solidFill>
                  <a:srgbClr val="0F1831"/>
                </a:solidFill>
                <a:latin typeface="+mn-lt"/>
              </a:rPr>
            </a:br>
            <a:br>
              <a:rPr lang="en-US" altLang="en-US" b="1" dirty="0">
                <a:solidFill>
                  <a:srgbClr val="0F1831"/>
                </a:solidFill>
                <a:latin typeface="+mn-lt"/>
              </a:rPr>
            </a:br>
            <a:r>
              <a:rPr lang="en-US" b="1" dirty="0">
                <a:solidFill>
                  <a:srgbClr val="0F1831"/>
                </a:solidFill>
                <a:latin typeface="+mn-lt"/>
              </a:rPr>
              <a:t>Security/Protecting Private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7F588-5DA6-4109-BC73-1E376FEF7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6105"/>
            <a:ext cx="10515600" cy="3850857"/>
          </a:xfrm>
        </p:spPr>
        <p:txBody>
          <a:bodyPr>
            <a:normAutofit fontScale="92500" lnSpcReduction="20000"/>
          </a:bodyPr>
          <a:lstStyle/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Risk Protocols</a:t>
            </a:r>
          </a:p>
          <a:p>
            <a:pPr marL="1600200" marR="0" lvl="3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and rely on documented, formal security and privacy policies available to all employees</a:t>
            </a:r>
          </a:p>
          <a:p>
            <a:pPr marL="1600200" marR="0" lvl="3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Mandate that all work be performed within the terminal server and not a personal PC</a:t>
            </a:r>
          </a:p>
          <a:p>
            <a:pPr marL="1600200" marR="0" lvl="3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security awareness training</a:t>
            </a:r>
          </a:p>
          <a:p>
            <a:pPr marL="1600200" marR="0" lvl="3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annual security risk assessments</a:t>
            </a:r>
          </a:p>
          <a:p>
            <a:pPr marL="1600200" marR="0" lvl="3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and utilize a formally documented and tested security incident response plan</a:t>
            </a:r>
          </a:p>
          <a:p>
            <a:pPr marL="1600200" marR="0" lvl="3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Utilize multi-factor authentication utilizing more than one method of login</a:t>
            </a:r>
          </a:p>
          <a:p>
            <a:pPr marL="1600200" marR="0" lvl="3" indent="-2286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Utilize network and application security controls that include network intrusion detection/prevention, firewalls, anti-malware, and anti-virus protection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B479C8-DD98-4EAB-9442-7F7B330375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771192" cy="109693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E3217-E417-4771-8A5B-75C835889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88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250C1-FA38-4BEC-AFCF-F49ADB017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n-US" altLang="en-US" b="1" dirty="0">
                <a:solidFill>
                  <a:srgbClr val="0F1831"/>
                </a:solidFill>
                <a:latin typeface="+mn-lt"/>
              </a:rPr>
            </a:br>
            <a:br>
              <a:rPr lang="en-US" altLang="en-US" b="1" dirty="0">
                <a:solidFill>
                  <a:srgbClr val="0F1831"/>
                </a:solidFill>
                <a:latin typeface="+mn-lt"/>
              </a:rPr>
            </a:br>
            <a:r>
              <a:rPr lang="en-US" altLang="en-US" b="1" dirty="0">
                <a:solidFill>
                  <a:srgbClr val="0F1831"/>
                </a:solidFill>
                <a:latin typeface="+mn-lt"/>
              </a:rPr>
              <a:t>Workers’ Compensation Risk Considerations</a:t>
            </a:r>
            <a:endParaRPr lang="en-US" b="1" dirty="0">
              <a:solidFill>
                <a:srgbClr val="0F183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7686E-2F9E-4172-A375-51436DED8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7421"/>
            <a:ext cx="10515600" cy="4189542"/>
          </a:xfrm>
        </p:spPr>
        <p:txBody>
          <a:bodyPr>
            <a:normAutofit/>
          </a:bodyPr>
          <a:lstStyle/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Checklist to go over a designated workstation and make sure it’s clear of hazards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nobody else utilizes work property for non-work means, e.g. a teenager using a work computer to play video games, surf the internet, etc.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 at workers’ compensation and liability policies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have employees who live in another state</a:t>
            </a:r>
            <a:r>
              <a:rPr lang="en-US" sz="230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/jurisdiction, </a:t>
            </a: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need to expand policy coverage to those states for work from home employees.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8C3E27-CFCF-4ADD-AE89-C732D0E29B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771192" cy="109693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6D72D0-6F18-4ECD-BAB5-654EA52C4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45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F3E1C-68FE-4CF4-B390-D07DD9979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n-US" altLang="en-US" b="1" dirty="0">
                <a:solidFill>
                  <a:srgbClr val="0F1831"/>
                </a:solidFill>
                <a:latin typeface="+mn-lt"/>
              </a:rPr>
            </a:br>
            <a:br>
              <a:rPr lang="en-US" altLang="en-US" b="1" dirty="0">
                <a:solidFill>
                  <a:srgbClr val="0F1831"/>
                </a:solidFill>
                <a:latin typeface="+mn-lt"/>
              </a:rPr>
            </a:br>
            <a:r>
              <a:rPr lang="en-US" altLang="en-US" b="1" dirty="0">
                <a:solidFill>
                  <a:srgbClr val="0F1831"/>
                </a:solidFill>
                <a:latin typeface="+mn-lt"/>
              </a:rPr>
              <a:t>Workers’ Compensation Risk Considerations</a:t>
            </a:r>
            <a:endParaRPr lang="en-US" b="1" dirty="0">
              <a:solidFill>
                <a:srgbClr val="0F183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14515-56FD-4D1C-8958-6220AE85A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7421"/>
            <a:ext cx="10515600" cy="4189542"/>
          </a:xfrm>
        </p:spPr>
        <p:txBody>
          <a:bodyPr>
            <a:normAutofit/>
          </a:bodyPr>
          <a:lstStyle/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supervision of employees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security cameras to dispute work injuries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Difficult to contest claims that occur at someone’s home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coming and going claims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F6C4DA-3018-4021-9523-81325D9828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771192" cy="109693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AAB045-3C66-4459-9400-A3EB5BE02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50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FAF6-8A91-4F70-8588-FBFA4120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n-US" altLang="en-US" sz="3600" b="1" dirty="0">
                <a:solidFill>
                  <a:srgbClr val="0F1831"/>
                </a:solidFill>
                <a:latin typeface="+mn-lt"/>
              </a:rPr>
            </a:br>
            <a:br>
              <a:rPr lang="en-US" altLang="en-US" sz="3600" b="1" dirty="0">
                <a:solidFill>
                  <a:srgbClr val="0F1831"/>
                </a:solidFill>
                <a:latin typeface="+mn-lt"/>
              </a:rPr>
            </a:br>
            <a:r>
              <a:rPr lang="en-US" altLang="en-US" b="1" dirty="0">
                <a:solidFill>
                  <a:srgbClr val="0F1831"/>
                </a:solidFill>
                <a:latin typeface="+mn-lt"/>
              </a:rPr>
              <a:t>Telework Pros and Cons (Operational)</a:t>
            </a:r>
            <a:endParaRPr lang="en-US" b="1" dirty="0">
              <a:solidFill>
                <a:srgbClr val="0F183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3D7E1-7049-4D8B-82DE-7F317A26D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0097"/>
            <a:ext cx="10515600" cy="4226865"/>
          </a:xfrm>
        </p:spPr>
        <p:txBody>
          <a:bodyPr>
            <a:normAutofit/>
          </a:bodyPr>
          <a:lstStyle/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300" b="1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 (Operational)</a:t>
            </a:r>
            <a:endParaRPr lang="en-US" sz="2300" dirty="0">
              <a:solidFill>
                <a:srgbClr val="0F183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 overhead costs related to commercial real estate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Employees prefer the flexibility to balance their personal life and work life while working from home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to more qualified and skilled employees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Investment in technology enables great efficiency and productivity from employees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39DD51-FB8D-422B-8F60-BAC927C1DD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771192" cy="109693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E76BA6-24CE-487E-A1E8-A013690FE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58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FAF6-8A91-4F70-8588-FBFA4120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n-US" altLang="en-US" sz="3600" b="1" dirty="0">
                <a:solidFill>
                  <a:srgbClr val="0F1831"/>
                </a:solidFill>
                <a:latin typeface="+mn-lt"/>
              </a:rPr>
            </a:br>
            <a:br>
              <a:rPr lang="en-US" altLang="en-US" sz="3600" b="1" dirty="0">
                <a:solidFill>
                  <a:srgbClr val="0F1831"/>
                </a:solidFill>
                <a:latin typeface="+mn-lt"/>
              </a:rPr>
            </a:br>
            <a:r>
              <a:rPr lang="en-US" altLang="en-US" b="1" dirty="0">
                <a:solidFill>
                  <a:srgbClr val="0F1831"/>
                </a:solidFill>
                <a:latin typeface="+mn-lt"/>
              </a:rPr>
              <a:t>Telework Pros and Cons (Operational)</a:t>
            </a:r>
            <a:endParaRPr lang="en-US" b="1" dirty="0">
              <a:solidFill>
                <a:srgbClr val="0F183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3D7E1-7049-4D8B-82DE-7F317A26D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0097"/>
            <a:ext cx="10515600" cy="4226865"/>
          </a:xfrm>
        </p:spPr>
        <p:txBody>
          <a:bodyPr>
            <a:normAutofit/>
          </a:bodyPr>
          <a:lstStyle/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300" b="1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 (Operational)</a:t>
            </a:r>
            <a:endParaRPr lang="en-US" sz="2300" dirty="0">
              <a:solidFill>
                <a:srgbClr val="0F183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Lack of in-office camaraderie</a:t>
            </a:r>
          </a:p>
          <a:p>
            <a:pPr marL="1600200" marR="0" lvl="3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Rely on software to build a virtual, in-office feel</a:t>
            </a:r>
          </a:p>
          <a:p>
            <a:pPr marL="2057400" marR="0" lvl="4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 Teams chat rooms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Difficulty with training new employees</a:t>
            </a:r>
          </a:p>
          <a:p>
            <a:pPr marL="1600200" marR="0" lvl="3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utilize training guides created by existing employees</a:t>
            </a:r>
          </a:p>
          <a:p>
            <a:pPr marL="1600200" marR="0" lvl="3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Rely on senior employees for mentoring new employees and training</a:t>
            </a:r>
          </a:p>
          <a:p>
            <a:pPr marL="1600200" marR="0" lvl="3" indent="-2286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Embrace screen-sharing technology to train new employees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39DD51-FB8D-422B-8F60-BAC927C1DD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771192" cy="109693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E76BA6-24CE-487E-A1E8-A013690FE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02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FAF6-8A91-4F70-8588-FBFA4120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en-US" sz="3600" b="1" dirty="0">
                <a:solidFill>
                  <a:srgbClr val="0F1831"/>
                </a:solidFill>
                <a:latin typeface="+mn-lt"/>
              </a:rPr>
              <a:t>Where Do We Go From Here?</a:t>
            </a:r>
            <a:endParaRPr lang="en-US" b="1" dirty="0">
              <a:solidFill>
                <a:srgbClr val="0F183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3D7E1-7049-4D8B-82DE-7F317A26D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0097"/>
            <a:ext cx="10515600" cy="4226865"/>
          </a:xfrm>
        </p:spPr>
        <p:txBody>
          <a:bodyPr>
            <a:normAutofit/>
          </a:bodyPr>
          <a:lstStyle/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Several Federal agencies are considering long-term implications of a partially remote or hybrid workforce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NASA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Treasury Department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agencies will have access to potentially skilled employees without geographical limits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39DD51-FB8D-422B-8F60-BAC927C1DD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771192" cy="109693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E76BA6-24CE-487E-A1E8-A013690FE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84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375C-AAB6-424E-AE7E-8C5FB5695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n-US" b="1" dirty="0">
                <a:solidFill>
                  <a:srgbClr val="0F1831"/>
                </a:solidFill>
                <a:latin typeface="+mn-lt"/>
              </a:rPr>
            </a:br>
            <a:br>
              <a:rPr lang="en-US" b="1" dirty="0">
                <a:solidFill>
                  <a:srgbClr val="0F1831"/>
                </a:solidFill>
                <a:latin typeface="+mn-lt"/>
              </a:rPr>
            </a:br>
            <a:r>
              <a:rPr lang="en-US" b="1" dirty="0">
                <a:solidFill>
                  <a:srgbClr val="0F1831"/>
                </a:solidFill>
                <a:latin typeface="+mn-lt"/>
              </a:rPr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1012-5FD5-4ADD-B62C-F9B514F96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3363"/>
            <a:ext cx="10515600" cy="3993600"/>
          </a:xfrm>
        </p:spPr>
        <p:txBody>
          <a:bodyPr/>
          <a:lstStyle/>
          <a:p>
            <a:r>
              <a:rPr lang="en-US" dirty="0">
                <a:solidFill>
                  <a:srgbClr val="0F1831"/>
                </a:solidFill>
              </a:rPr>
              <a:t>Questions?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b="1" dirty="0">
                <a:solidFill>
                  <a:srgbClr val="BFD35F"/>
                </a:solidFill>
              </a:rPr>
              <a:t>_________________________________________________</a:t>
            </a:r>
          </a:p>
          <a:p>
            <a:pPr marL="0" indent="0" algn="r">
              <a:buNone/>
            </a:pPr>
            <a:r>
              <a:rPr lang="en-US" sz="2200" b="1" dirty="0">
                <a:solidFill>
                  <a:srgbClr val="0F1831"/>
                </a:solidFill>
              </a:rPr>
              <a:t>Jason A. Heller </a:t>
            </a:r>
            <a:r>
              <a:rPr lang="en-US" sz="2200" b="1" dirty="0">
                <a:solidFill>
                  <a:srgbClr val="2A706E"/>
                </a:solidFill>
              </a:rPr>
              <a:t>|</a:t>
            </a:r>
            <a:r>
              <a:rPr lang="en-US" sz="2200" b="1" dirty="0"/>
              <a:t> </a:t>
            </a:r>
            <a:r>
              <a:rPr lang="en-US" sz="2200" b="1" dirty="0">
                <a:solidFill>
                  <a:srgbClr val="0F1831"/>
                </a:solidFill>
              </a:rPr>
              <a:t>Partner</a:t>
            </a:r>
          </a:p>
          <a:p>
            <a:pPr marL="0" indent="0" algn="r">
              <a:buNone/>
            </a:pPr>
            <a:r>
              <a:rPr lang="en-US" sz="1600" dirty="0" err="1">
                <a:solidFill>
                  <a:srgbClr val="0F1831"/>
                </a:solidFill>
              </a:rPr>
              <a:t>Tarpine</a:t>
            </a:r>
            <a:r>
              <a:rPr lang="en-US" sz="1600" dirty="0">
                <a:solidFill>
                  <a:srgbClr val="0F1831"/>
                </a:solidFill>
              </a:rPr>
              <a:t>, Heller &amp; Pendergrass, LLC </a:t>
            </a:r>
            <a:r>
              <a:rPr lang="en-US" sz="1600" b="1" dirty="0">
                <a:solidFill>
                  <a:srgbClr val="2A706E"/>
                </a:solidFill>
              </a:rPr>
              <a:t>|</a:t>
            </a:r>
            <a:r>
              <a:rPr lang="en-US" sz="1600" dirty="0">
                <a:solidFill>
                  <a:srgbClr val="0F1831"/>
                </a:solidFill>
              </a:rPr>
              <a:t> 6700 Alexander Bell Drive, Suite 200 </a:t>
            </a:r>
            <a:r>
              <a:rPr lang="en-US" sz="1600" b="1" dirty="0">
                <a:solidFill>
                  <a:srgbClr val="2A706E"/>
                </a:solidFill>
              </a:rPr>
              <a:t>|</a:t>
            </a:r>
            <a:r>
              <a:rPr lang="en-US" sz="1600" dirty="0">
                <a:solidFill>
                  <a:srgbClr val="0F1831"/>
                </a:solidFill>
              </a:rPr>
              <a:t> Columbia, MD 21046</a:t>
            </a:r>
          </a:p>
          <a:p>
            <a:pPr marL="0" indent="0" algn="r">
              <a:buNone/>
            </a:pPr>
            <a:r>
              <a:rPr lang="en-US" sz="1600" dirty="0">
                <a:solidFill>
                  <a:srgbClr val="0F1831"/>
                </a:solidFill>
              </a:rPr>
              <a:t>O: (410) 870-4777, Ext. 101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2A706E"/>
                </a:solidFill>
              </a:rPr>
              <a:t>|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F1831"/>
                </a:solidFill>
              </a:rPr>
              <a:t>jheller@thplawgroup.com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FEF8E6-E434-418B-9AF7-7FE9FCBD8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771192" cy="109693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AEA19-B446-454E-9707-B3AA07F58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1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2BDD1-73EC-4FDB-8082-8FC55D63F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pPr algn="ctr"/>
            <a:br>
              <a:rPr lang="en-US" altLang="en-US" b="1" dirty="0">
                <a:solidFill>
                  <a:srgbClr val="0F1831"/>
                </a:solidFill>
              </a:rPr>
            </a:br>
            <a:r>
              <a:rPr lang="en-US" altLang="en-US" b="1" dirty="0">
                <a:solidFill>
                  <a:srgbClr val="0F1831"/>
                </a:solidFill>
                <a:latin typeface="+mn-lt"/>
              </a:rPr>
              <a:t>Pre-Covid19</a:t>
            </a:r>
            <a:endParaRPr lang="en-US" b="1" dirty="0">
              <a:solidFill>
                <a:srgbClr val="0F183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19825-1150-4727-938F-13264412F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437062"/>
          </a:xfrm>
        </p:spPr>
        <p:txBody>
          <a:bodyPr>
            <a:norm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4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private businesses, organizations, and public-sector governments operated in physical offices and required employees to be present at the office to work and collaborate with their peers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F183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4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 from home was the exception and not the rule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F183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sz="24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majority of business owners and directors within organizations and the public-sector could not/would not entertain how their business or organization would function without a physical office and their employees working in the office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51F8E2F-8AB2-4D78-A50B-9DA8966545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771192" cy="109693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C867-22BC-4425-8864-136F875B5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794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5343B-8CC8-487F-BF0E-6C9B9918B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7200"/>
            <a:ext cx="10515600" cy="1791478"/>
          </a:xfrm>
        </p:spPr>
        <p:txBody>
          <a:bodyPr>
            <a:normAutofit/>
          </a:bodyPr>
          <a:lstStyle/>
          <a:p>
            <a:pPr algn="ctr"/>
            <a:r>
              <a:rPr lang="en-US" altLang="en-US" b="1" dirty="0">
                <a:latin typeface="+mn-lt"/>
              </a:rPr>
              <a:t>March 2020</a:t>
            </a:r>
            <a:endParaRPr lang="en-US" b="1" dirty="0">
              <a:solidFill>
                <a:srgbClr val="0F183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40CF0-F217-4ED8-86DF-6CFCB3807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8678"/>
            <a:ext cx="10515600" cy="3918206"/>
          </a:xfrm>
        </p:spPr>
        <p:txBody>
          <a:bodyPr>
            <a:norm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4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Everyone knows what happened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F183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sz="24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same businesses and organizations were left without a choice and telework for many businesses, governmental entities, and organizations became standard and no longer the exception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08B24B-87C2-4BD5-82D3-047BDF7941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771192" cy="109693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EFC427-0CFA-46FA-8044-7F2B0E174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82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BE41E-49A3-464F-9B4B-2A23123B9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n-US" b="1" dirty="0">
                <a:solidFill>
                  <a:srgbClr val="0F1831"/>
                </a:solidFill>
                <a:latin typeface="+mn-lt"/>
              </a:rPr>
            </a:br>
            <a:br>
              <a:rPr lang="en-US" b="1" dirty="0">
                <a:solidFill>
                  <a:srgbClr val="0F1831"/>
                </a:solidFill>
                <a:latin typeface="+mn-lt"/>
              </a:rPr>
            </a:br>
            <a:r>
              <a:rPr lang="en-US" b="1" dirty="0">
                <a:solidFill>
                  <a:srgbClr val="0F1831"/>
                </a:solidFill>
                <a:latin typeface="+mn-lt"/>
              </a:rPr>
              <a:t>Long-Term Impacts of Telework During Covid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37E32-9536-4D81-B37A-0D68A185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2"/>
            <a:ext cx="10515600" cy="4300537"/>
          </a:xfrm>
        </p:spPr>
        <p:txBody>
          <a:bodyPr>
            <a:norm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Organizations realized that they could function with employees working remotely.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organizations were able to increase efficiency with telework compared to in-office productivity pre-Covid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Employees gained a better work/life balance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more rush-hour or morning/afternoon commute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Able to manage the day-to-day needs of their family with the day-to-day needs of their work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Telework is now, more than ever, a desirable aspect of a job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Organizations will need to consider telework options to attract the best job candidates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B2C64B-500B-43BC-86BE-94B1D845F0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771192" cy="109693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44A10D-92BA-421D-A939-E9FE9058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09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25E9-F3DE-4166-82C1-C9FFEDA7C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b="1" dirty="0">
                <a:latin typeface="+mn-lt"/>
              </a:rPr>
            </a:b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Considerations of Telework Moving Forward</a:t>
            </a:r>
            <a:endParaRPr lang="en-US" b="1" dirty="0">
              <a:solidFill>
                <a:srgbClr val="0F183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DEF04-D3A1-454E-AB02-D57E53FD1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endParaRPr lang="en-US" altLang="en-US" dirty="0">
              <a:solidFill>
                <a:srgbClr val="0F1831"/>
              </a:solidFill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Pros/Cons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 Practices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Risk Considerations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Make it Work</a:t>
            </a:r>
          </a:p>
          <a:p>
            <a:endParaRPr lang="en-US" altLang="en-US" dirty="0">
              <a:solidFill>
                <a:srgbClr val="0F183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A28C1B-2C2A-4D0F-B361-1BBDD0D050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771192" cy="109693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7E58D2-DE47-4657-B13F-9D5C212B7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67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792FD-22CA-4517-9FAD-BB0AF7943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n-US" altLang="en-US" b="1" dirty="0">
                <a:solidFill>
                  <a:srgbClr val="0F1831"/>
                </a:solidFill>
                <a:latin typeface="+mn-lt"/>
              </a:rPr>
            </a:br>
            <a:br>
              <a:rPr lang="en-US" altLang="en-US" b="1" dirty="0">
                <a:solidFill>
                  <a:srgbClr val="0F1831"/>
                </a:solidFill>
                <a:latin typeface="+mn-lt"/>
              </a:rPr>
            </a:br>
            <a:r>
              <a:rPr lang="en-US" altLang="en-US" b="1" dirty="0">
                <a:solidFill>
                  <a:srgbClr val="0F1831"/>
                </a:solidFill>
                <a:latin typeface="+mn-lt"/>
              </a:rPr>
              <a:t>Personal Experience – </a:t>
            </a:r>
            <a:br>
              <a:rPr lang="en-US" altLang="en-US" b="1" dirty="0">
                <a:solidFill>
                  <a:srgbClr val="0F1831"/>
                </a:solidFill>
                <a:latin typeface="+mn-lt"/>
              </a:rPr>
            </a:br>
            <a:r>
              <a:rPr lang="en-US" altLang="en-US" b="1" dirty="0">
                <a:solidFill>
                  <a:srgbClr val="0F1831"/>
                </a:solidFill>
                <a:latin typeface="+mn-lt"/>
              </a:rPr>
              <a:t>Tarpine, Heller &amp; Pendergrass, LLC</a:t>
            </a:r>
            <a:endParaRPr lang="en-US" b="1" dirty="0">
              <a:solidFill>
                <a:srgbClr val="0F183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4BE2C-BD85-4B87-AA03-EDFD0E12F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121150"/>
          </a:xfrm>
        </p:spPr>
        <p:txBody>
          <a:bodyPr>
            <a:normAutofit/>
          </a:bodyPr>
          <a:lstStyle/>
          <a:p>
            <a:endParaRPr lang="en-US" altLang="en-US" sz="2300" dirty="0">
              <a:solidFill>
                <a:srgbClr val="0F1831"/>
              </a:solidFill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300" dirty="0">
                <a:solidFill>
                  <a:srgbClr val="0F183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History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rgbClr val="0F183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Every law firm I ever worked for previously maintained a physical office large enough to accommodate assigned offices for each attorney and assigned work-stations for support staff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rgbClr val="0F183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Once Covid19 happened, the mindset of requiring employees to be physically present in the office had to change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rgbClr val="0F183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Once remote work was required, we saw an increase in productivity and a positive impact on our employee’s general attitude towards work (relatively speaking)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812384-F7AE-402F-B5B9-466856E05E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771192" cy="109693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40B04C-3D62-49EC-95B7-93190C20B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83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B8459-BE5F-4223-92DE-8A49B1A31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n-US" b="1" dirty="0">
                <a:solidFill>
                  <a:srgbClr val="0F1831"/>
                </a:solidFill>
                <a:latin typeface="+mn-lt"/>
              </a:rPr>
            </a:br>
            <a:br>
              <a:rPr lang="en-US" b="1" dirty="0">
                <a:solidFill>
                  <a:srgbClr val="0F1831"/>
                </a:solidFill>
                <a:latin typeface="+mn-lt"/>
              </a:rPr>
            </a:br>
            <a:r>
              <a:rPr lang="en-US" b="1" dirty="0">
                <a:solidFill>
                  <a:srgbClr val="0F1831"/>
                </a:solidFill>
                <a:latin typeface="+mn-lt"/>
              </a:rPr>
              <a:t>New Firm, New Business </a:t>
            </a:r>
            <a:br>
              <a:rPr lang="en-US" b="1" dirty="0">
                <a:solidFill>
                  <a:srgbClr val="0F1831"/>
                </a:solidFill>
                <a:latin typeface="+mn-lt"/>
              </a:rPr>
            </a:br>
            <a:r>
              <a:rPr lang="en-US" b="1" dirty="0">
                <a:solidFill>
                  <a:srgbClr val="0F1831"/>
                </a:solidFill>
                <a:latin typeface="+mn-lt"/>
              </a:rPr>
              <a:t>Model, and New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C3360-DB58-46C8-ACC7-724200B8C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1437"/>
            <a:ext cx="10515600" cy="4245526"/>
          </a:xfrm>
        </p:spPr>
        <p:txBody>
          <a:bodyPr>
            <a:normAutofit/>
          </a:bodyPr>
          <a:lstStyle/>
          <a:p>
            <a:endParaRPr lang="en-US" altLang="en-US" sz="3200" dirty="0">
              <a:solidFill>
                <a:srgbClr val="0F1831"/>
              </a:solidFill>
            </a:endParaRPr>
          </a:p>
          <a:p>
            <a:pPr marL="457200" marR="0" lvl="1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	Every new business creates a business model and evaluates necessary 	overhead and where costs can be cut</a:t>
            </a:r>
          </a:p>
          <a:p>
            <a:pPr marL="457200" marR="0" lvl="1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	Aside from payroll, commercial real estate is the most significant cost of 	running a law firm</a:t>
            </a:r>
          </a:p>
          <a:p>
            <a:pPr marL="457200" marR="0" lvl="1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	Rather than investing in commercial real estate, we invested in technology 	which would allow us to operate in an almost entirely remote environment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1836B9-2B78-4EDD-89E9-0B12C0835D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771192" cy="109693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8B57F1-DBC3-44EE-9112-ECE3BDDCF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1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69188-AD22-416E-B7E0-FBD5121D0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n-US" altLang="en-US" b="1" dirty="0">
                <a:solidFill>
                  <a:srgbClr val="0F1831"/>
                </a:solidFill>
                <a:latin typeface="+mn-lt"/>
              </a:rPr>
            </a:br>
            <a:br>
              <a:rPr lang="en-US" altLang="en-US" b="1" dirty="0">
                <a:solidFill>
                  <a:srgbClr val="0F1831"/>
                </a:solidFill>
                <a:latin typeface="+mn-lt"/>
              </a:rPr>
            </a:br>
            <a:r>
              <a:rPr lang="en-US" altLang="en-US" b="1" dirty="0">
                <a:solidFill>
                  <a:srgbClr val="0F1831"/>
                </a:solidFill>
                <a:latin typeface="+mn-lt"/>
              </a:rPr>
              <a:t>Hybrid In-Office and Remote Environment</a:t>
            </a:r>
            <a:endParaRPr lang="en-US" b="1" dirty="0">
              <a:solidFill>
                <a:srgbClr val="0F183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60CD9-56C7-4C6F-A789-31920A9A8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121150"/>
          </a:xfrm>
        </p:spPr>
        <p:txBody>
          <a:bodyPr>
            <a:normAutofit/>
          </a:bodyPr>
          <a:lstStyle/>
          <a:p>
            <a:pPr marL="457200" marR="0" lvl="1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	Assigned offices for attorneys and assigned workstations for support staff was 	determined to be unnecessary</a:t>
            </a:r>
          </a:p>
          <a:p>
            <a:pPr marL="457200" marR="0" lvl="1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	Instead, investments were made in office space that allowed for unassigned 	workstations</a:t>
            </a:r>
          </a:p>
          <a:p>
            <a:pPr marL="457200" marR="0" lvl="1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	Though a physical office is available to employees who did not want to work 	from home, almost all 	employees were encouraged to work remotely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256C73-BB5B-4141-ADA6-46E9D32135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771192" cy="109693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F49DB-7478-48D3-8C3D-99EB5650B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68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FFB30-C77D-4B2E-AF60-6523D2099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n-US" altLang="en-US" b="1" dirty="0">
                <a:solidFill>
                  <a:srgbClr val="0F1831"/>
                </a:solidFill>
                <a:latin typeface="+mn-lt"/>
              </a:rPr>
            </a:br>
            <a:br>
              <a:rPr lang="en-US" altLang="en-US" b="1" dirty="0">
                <a:solidFill>
                  <a:srgbClr val="0F1831"/>
                </a:solidFill>
                <a:latin typeface="+mn-lt"/>
              </a:rPr>
            </a:br>
            <a:r>
              <a:rPr lang="en-US" altLang="en-US" b="1" dirty="0">
                <a:solidFill>
                  <a:srgbClr val="0F1831"/>
                </a:solidFill>
                <a:latin typeface="+mn-lt"/>
              </a:rPr>
              <a:t>Building a Remote Environment</a:t>
            </a:r>
            <a:endParaRPr lang="en-US" b="1" dirty="0">
              <a:solidFill>
                <a:srgbClr val="0F183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D2D21-10A1-42F2-AEC3-561D86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4701"/>
            <a:ext cx="10515600" cy="4012261"/>
          </a:xfrm>
        </p:spPr>
        <p:txBody>
          <a:bodyPr>
            <a:normAutofit fontScale="92500"/>
          </a:bodyPr>
          <a:lstStyle/>
          <a:p>
            <a:pPr marL="457200" marR="0" lvl="1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	Invest in technology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Utilization of a terminal server </a:t>
            </a:r>
          </a:p>
          <a:p>
            <a:pPr marL="1600200" marR="0" lvl="3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Terminal Server – provides PCs with a common connection point to a local or wide area network</a:t>
            </a:r>
          </a:p>
          <a:p>
            <a:pPr marL="1600200" marR="0" lvl="3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Terminal server connections are encrypted at the highest level of security available (128-bit)</a:t>
            </a:r>
          </a:p>
          <a:p>
            <a:pPr marL="1600200" marR="0" lvl="3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Employees with firm-provided credentials and an internet connection can access the terminal server</a:t>
            </a:r>
          </a:p>
          <a:p>
            <a:pPr marL="1600200" marR="0" lvl="3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Server is dedicated to one organization and not shared</a:t>
            </a:r>
          </a:p>
          <a:p>
            <a:pPr marL="1600200" marR="0" lvl="3" indent="-2286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300" dirty="0">
                <a:solidFill>
                  <a:srgbClr val="0F18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logged in to the terminal server, a user’s interface experience is similar to their experience on their home computer (access to email, websites, etc.)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008223-50F6-4292-A4B8-4FE29909A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771192" cy="109693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C47DFE-6ABA-4731-BA3D-9DDFF6D01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0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1119</Words>
  <Application>Microsoft Office PowerPoint</Application>
  <PresentationFormat>Widescreen</PresentationFormat>
  <Paragraphs>118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Symbol</vt:lpstr>
      <vt:lpstr>Wingdings</vt:lpstr>
      <vt:lpstr>Office Theme</vt:lpstr>
      <vt:lpstr> Telework in a  Post-Covid World</vt:lpstr>
      <vt:lpstr> Pre-Covid19</vt:lpstr>
      <vt:lpstr>March 2020</vt:lpstr>
      <vt:lpstr>  Long-Term Impacts of Telework During Covid</vt:lpstr>
      <vt:lpstr>  Considerations of Telework Moving Forward</vt:lpstr>
      <vt:lpstr>  Personal Experience –  Tarpine, Heller &amp; Pendergrass, LLC</vt:lpstr>
      <vt:lpstr>  New Firm, New Business  Model, and New Approach</vt:lpstr>
      <vt:lpstr>  Hybrid In-Office and Remote Environment</vt:lpstr>
      <vt:lpstr>  Building a Remote Environment</vt:lpstr>
      <vt:lpstr>  Building a Remote Environment</vt:lpstr>
      <vt:lpstr>  Security/Protecting Private Data</vt:lpstr>
      <vt:lpstr>  Security/Protecting Private Data</vt:lpstr>
      <vt:lpstr>  Workers’ Compensation Risk Considerations</vt:lpstr>
      <vt:lpstr>  Workers’ Compensation Risk Considerations</vt:lpstr>
      <vt:lpstr>  Telework Pros and Cons (Operational)</vt:lpstr>
      <vt:lpstr>  Telework Pros and Cons (Operational)</vt:lpstr>
      <vt:lpstr>Where Do We Go From Here?</vt:lpstr>
      <vt:lpstr>  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Maryland Workers’ Compensation ______________</dc:title>
  <dc:creator>Jason A. Heller</dc:creator>
  <cp:lastModifiedBy>Jason A. Heller</cp:lastModifiedBy>
  <cp:revision>34</cp:revision>
  <cp:lastPrinted>2021-01-29T02:57:17Z</cp:lastPrinted>
  <dcterms:created xsi:type="dcterms:W3CDTF">2021-01-27T00:45:41Z</dcterms:created>
  <dcterms:modified xsi:type="dcterms:W3CDTF">2021-05-18T01:33:54Z</dcterms:modified>
</cp:coreProperties>
</file>